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 id="2147484751" r:id="rId6"/>
    <p:sldMasterId id="2147484771" r:id="rId7"/>
  </p:sldMasterIdLst>
  <p:notesMasterIdLst>
    <p:notesMasterId r:id="rId32"/>
  </p:notesMasterIdLst>
  <p:handoutMasterIdLst>
    <p:handoutMasterId r:id="rId33"/>
  </p:handoutMasterIdLst>
  <p:sldIdLst>
    <p:sldId id="1861" r:id="rId8"/>
    <p:sldId id="1883" r:id="rId9"/>
    <p:sldId id="4487" r:id="rId10"/>
    <p:sldId id="1863" r:id="rId11"/>
    <p:sldId id="4503" r:id="rId12"/>
    <p:sldId id="4494" r:id="rId13"/>
    <p:sldId id="4504" r:id="rId14"/>
    <p:sldId id="4496" r:id="rId15"/>
    <p:sldId id="4500" r:id="rId16"/>
    <p:sldId id="4498" r:id="rId17"/>
    <p:sldId id="4501" r:id="rId18"/>
    <p:sldId id="4499" r:id="rId19"/>
    <p:sldId id="4502" r:id="rId20"/>
    <p:sldId id="1881" r:id="rId21"/>
    <p:sldId id="1887" r:id="rId22"/>
    <p:sldId id="267" r:id="rId23"/>
    <p:sldId id="4505" r:id="rId24"/>
    <p:sldId id="4508" r:id="rId25"/>
    <p:sldId id="4509" r:id="rId26"/>
    <p:sldId id="1870" r:id="rId27"/>
    <p:sldId id="4510" r:id="rId28"/>
    <p:sldId id="1885" r:id="rId29"/>
    <p:sldId id="1868" r:id="rId30"/>
    <p:sldId id="1840"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1"/>
            <p14:sldId id="1883"/>
            <p14:sldId id="4487"/>
            <p14:sldId id="1863"/>
            <p14:sldId id="4503"/>
            <p14:sldId id="4494"/>
            <p14:sldId id="4504"/>
            <p14:sldId id="4496"/>
            <p14:sldId id="4500"/>
            <p14:sldId id="4498"/>
            <p14:sldId id="4501"/>
            <p14:sldId id="4499"/>
            <p14:sldId id="4502"/>
            <p14:sldId id="1881"/>
            <p14:sldId id="1887"/>
            <p14:sldId id="267"/>
            <p14:sldId id="4505"/>
            <p14:sldId id="4508"/>
            <p14:sldId id="4509"/>
            <p14:sldId id="1870"/>
            <p14:sldId id="4510"/>
            <p14:sldId id="1885"/>
            <p14:sldId id="1868"/>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1656" autoAdjust="0"/>
  </p:normalViewPr>
  <p:slideViewPr>
    <p:cSldViewPr snapToGrid="0">
      <p:cViewPr varScale="1">
        <p:scale>
          <a:sx n="56" d="100"/>
          <a:sy n="56" d="100"/>
        </p:scale>
        <p:origin x="2712" y="7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Brennaman" userId="90d4cd6eccc8834e" providerId="LiveId" clId="{2A397492-6270-4CB0-941E-D8AC7C806569}"/>
    <pc:docChg chg="modSld">
      <pc:chgData name="Paul Brennaman" userId="90d4cd6eccc8834e" providerId="LiveId" clId="{2A397492-6270-4CB0-941E-D8AC7C806569}" dt="2019-04-16T15:21:28.370" v="11" actId="6549"/>
      <pc:docMkLst>
        <pc:docMk/>
      </pc:docMkLst>
      <pc:sldChg chg="modNotesTx">
        <pc:chgData name="Paul Brennaman" userId="90d4cd6eccc8834e" providerId="LiveId" clId="{2A397492-6270-4CB0-941E-D8AC7C806569}" dt="2019-04-16T15:20:34.607" v="0" actId="6549"/>
        <pc:sldMkLst>
          <pc:docMk/>
          <pc:sldMk cId="1869999325" sldId="1861"/>
        </pc:sldMkLst>
      </pc:sldChg>
      <pc:sldChg chg="modNotesTx">
        <pc:chgData name="Paul Brennaman" userId="90d4cd6eccc8834e" providerId="LiveId" clId="{2A397492-6270-4CB0-941E-D8AC7C806569}" dt="2019-04-16T15:20:50.567" v="3" actId="6549"/>
        <pc:sldMkLst>
          <pc:docMk/>
          <pc:sldMk cId="2061486960" sldId="1863"/>
        </pc:sldMkLst>
      </pc:sldChg>
      <pc:sldChg chg="modNotesTx">
        <pc:chgData name="Paul Brennaman" userId="90d4cd6eccc8834e" providerId="LiveId" clId="{2A397492-6270-4CB0-941E-D8AC7C806569}" dt="2019-04-16T15:20:40.222" v="1" actId="6549"/>
        <pc:sldMkLst>
          <pc:docMk/>
          <pc:sldMk cId="1792921739" sldId="1883"/>
        </pc:sldMkLst>
      </pc:sldChg>
      <pc:sldChg chg="modNotesTx">
        <pc:chgData name="Paul Brennaman" userId="90d4cd6eccc8834e" providerId="LiveId" clId="{2A397492-6270-4CB0-941E-D8AC7C806569}" dt="2019-04-16T15:20:46.468" v="2" actId="6549"/>
        <pc:sldMkLst>
          <pc:docMk/>
          <pc:sldMk cId="1593165481" sldId="4487"/>
        </pc:sldMkLst>
      </pc:sldChg>
      <pc:sldChg chg="modNotesTx">
        <pc:chgData name="Paul Brennaman" userId="90d4cd6eccc8834e" providerId="LiveId" clId="{2A397492-6270-4CB0-941E-D8AC7C806569}" dt="2019-04-16T15:20:57.427" v="5" actId="6549"/>
        <pc:sldMkLst>
          <pc:docMk/>
          <pc:sldMk cId="4017012089" sldId="4494"/>
        </pc:sldMkLst>
      </pc:sldChg>
      <pc:sldChg chg="modNotesTx">
        <pc:chgData name="Paul Brennaman" userId="90d4cd6eccc8834e" providerId="LiveId" clId="{2A397492-6270-4CB0-941E-D8AC7C806569}" dt="2019-04-16T15:21:04.529" v="7" actId="6549"/>
        <pc:sldMkLst>
          <pc:docMk/>
          <pc:sldMk cId="878414669" sldId="4496"/>
        </pc:sldMkLst>
      </pc:sldChg>
      <pc:sldChg chg="modNotesTx">
        <pc:chgData name="Paul Brennaman" userId="90d4cd6eccc8834e" providerId="LiveId" clId="{2A397492-6270-4CB0-941E-D8AC7C806569}" dt="2019-04-16T15:21:18.855" v="9" actId="6549"/>
        <pc:sldMkLst>
          <pc:docMk/>
          <pc:sldMk cId="2609008577" sldId="4498"/>
        </pc:sldMkLst>
      </pc:sldChg>
      <pc:sldChg chg="modNotesTx">
        <pc:chgData name="Paul Brennaman" userId="90d4cd6eccc8834e" providerId="LiveId" clId="{2A397492-6270-4CB0-941E-D8AC7C806569}" dt="2019-04-16T15:21:24.740" v="10" actId="6549"/>
        <pc:sldMkLst>
          <pc:docMk/>
          <pc:sldMk cId="2762623100" sldId="4499"/>
        </pc:sldMkLst>
      </pc:sldChg>
      <pc:sldChg chg="modNotesTx">
        <pc:chgData name="Paul Brennaman" userId="90d4cd6eccc8834e" providerId="LiveId" clId="{2A397492-6270-4CB0-941E-D8AC7C806569}" dt="2019-04-16T15:21:14.377" v="8" actId="6549"/>
        <pc:sldMkLst>
          <pc:docMk/>
          <pc:sldMk cId="461061925" sldId="4500"/>
        </pc:sldMkLst>
      </pc:sldChg>
      <pc:sldChg chg="modNotesTx">
        <pc:chgData name="Paul Brennaman" userId="90d4cd6eccc8834e" providerId="LiveId" clId="{2A397492-6270-4CB0-941E-D8AC7C806569}" dt="2019-04-16T15:21:28.370" v="11" actId="6549"/>
        <pc:sldMkLst>
          <pc:docMk/>
          <pc:sldMk cId="2285982282" sldId="4502"/>
        </pc:sldMkLst>
      </pc:sldChg>
      <pc:sldChg chg="modNotesTx">
        <pc:chgData name="Paul Brennaman" userId="90d4cd6eccc8834e" providerId="LiveId" clId="{2A397492-6270-4CB0-941E-D8AC7C806569}" dt="2019-04-16T15:20:53.503" v="4" actId="6549"/>
        <pc:sldMkLst>
          <pc:docMk/>
          <pc:sldMk cId="2164180559" sldId="4503"/>
        </pc:sldMkLst>
      </pc:sldChg>
      <pc:sldChg chg="modNotesTx">
        <pc:chgData name="Paul Brennaman" userId="90d4cd6eccc8834e" providerId="LiveId" clId="{2A397492-6270-4CB0-941E-D8AC7C806569}" dt="2019-04-16T15:21:01.337" v="6" actId="6549"/>
        <pc:sldMkLst>
          <pc:docMk/>
          <pc:sldMk cId="773314312" sldId="45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4/16/2019 11:19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4/16/2019 11:01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4/16/2019 11:01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01416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199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AFD0026-ED62-45FC-8CE6-1AA34AFEDD6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8853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4/16/2019 11:01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90576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3085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284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220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9876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585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830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B93E788-1937-4EE3-8FEF-51B2E4C8105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2800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4/16/2019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4FF29EF-57EE-49FD-8028-2583597D46B9}"/>
              </a:ext>
            </a:extLst>
          </p:cNvPr>
          <p:cNvSpPr>
            <a:spLocks noGrp="1"/>
          </p:cNvSpPr>
          <p:nvPr>
            <p:ph type="body" idx="1"/>
          </p:nvPr>
        </p:nvSpPr>
        <p:spPr/>
        <p:txBody>
          <a:bodyPr/>
          <a:lstStyle/>
          <a:p>
            <a:pPr marL="171450" indent="-171450">
              <a:buFontTx/>
              <a:buChar char="-"/>
            </a:pPr>
            <a:endParaRPr lang="en-US" dirty="0"/>
          </a:p>
        </p:txBody>
      </p:sp>
    </p:spTree>
    <p:extLst>
      <p:ext uri="{BB962C8B-B14F-4D97-AF65-F5344CB8AC3E}">
        <p14:creationId xmlns:p14="http://schemas.microsoft.com/office/powerpoint/2010/main" val="4239199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69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4/16/2019 11:01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256471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4/16/2019 11:01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63623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4/16/2019 11:01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0585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4/16/2019 11:01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01059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D6C408C-9829-4581-8655-9E4C2AB8601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2323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717352A-A776-4D73-8349-6C7BFA950929}"/>
              </a:ext>
            </a:extLst>
          </p:cNvPr>
          <p:cNvGrpSpPr>
            <a:grpSpLocks noChangeAspect="1"/>
          </p:cNvGrpSpPr>
          <p:nvPr userDrawn="1"/>
        </p:nvGrpSpPr>
        <p:grpSpPr>
          <a:xfrm>
            <a:off x="4208940" y="2849716"/>
            <a:ext cx="4468784" cy="1158567"/>
            <a:chOff x="4724400" y="3073400"/>
            <a:chExt cx="2743200" cy="711200"/>
          </a:xfrm>
          <a:solidFill>
            <a:srgbClr val="0C62FB"/>
          </a:solidFill>
        </p:grpSpPr>
        <p:sp>
          <p:nvSpPr>
            <p:cNvPr id="6" name="Freeform 5">
              <a:extLst>
                <a:ext uri="{FF2B5EF4-FFF2-40B4-BE49-F238E27FC236}">
                  <a16:creationId xmlns:a16="http://schemas.microsoft.com/office/drawing/2014/main" id="{F2C947B0-06F1-481A-8FE8-95036A34BB5A}"/>
                </a:ext>
              </a:extLst>
            </p:cNvPr>
            <p:cNvSpPr>
              <a:spLocks/>
            </p:cNvSpPr>
            <p:nvPr/>
          </p:nvSpPr>
          <p:spPr bwMode="auto">
            <a:xfrm>
              <a:off x="5222875" y="3073400"/>
              <a:ext cx="133350" cy="698500"/>
            </a:xfrm>
            <a:custGeom>
              <a:avLst/>
              <a:gdLst>
                <a:gd name="T0" fmla="*/ 0 w 84"/>
                <a:gd name="T1" fmla="*/ 406 h 440"/>
                <a:gd name="T2" fmla="*/ 0 w 84"/>
                <a:gd name="T3" fmla="*/ 406 h 440"/>
                <a:gd name="T4" fmla="*/ 0 w 84"/>
                <a:gd name="T5" fmla="*/ 412 h 440"/>
                <a:gd name="T6" fmla="*/ 2 w 84"/>
                <a:gd name="T7" fmla="*/ 418 h 440"/>
                <a:gd name="T8" fmla="*/ 6 w 84"/>
                <a:gd name="T9" fmla="*/ 424 h 440"/>
                <a:gd name="T10" fmla="*/ 10 w 84"/>
                <a:gd name="T11" fmla="*/ 430 h 440"/>
                <a:gd name="T12" fmla="*/ 14 w 84"/>
                <a:gd name="T13" fmla="*/ 434 h 440"/>
                <a:gd name="T14" fmla="*/ 20 w 84"/>
                <a:gd name="T15" fmla="*/ 438 h 440"/>
                <a:gd name="T16" fmla="*/ 28 w 84"/>
                <a:gd name="T17" fmla="*/ 440 h 440"/>
                <a:gd name="T18" fmla="*/ 34 w 84"/>
                <a:gd name="T19" fmla="*/ 440 h 440"/>
                <a:gd name="T20" fmla="*/ 84 w 84"/>
                <a:gd name="T21" fmla="*/ 440 h 440"/>
                <a:gd name="T22" fmla="*/ 84 w 84"/>
                <a:gd name="T23" fmla="*/ 0 h 440"/>
                <a:gd name="T24" fmla="*/ 0 w 84"/>
                <a:gd name="T25" fmla="*/ 0 h 440"/>
                <a:gd name="T26" fmla="*/ 0 w 84"/>
                <a:gd name="T27"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40">
                  <a:moveTo>
                    <a:pt x="0" y="406"/>
                  </a:moveTo>
                  <a:lnTo>
                    <a:pt x="0" y="406"/>
                  </a:lnTo>
                  <a:lnTo>
                    <a:pt x="0" y="412"/>
                  </a:lnTo>
                  <a:lnTo>
                    <a:pt x="2" y="418"/>
                  </a:lnTo>
                  <a:lnTo>
                    <a:pt x="6" y="424"/>
                  </a:lnTo>
                  <a:lnTo>
                    <a:pt x="10" y="430"/>
                  </a:lnTo>
                  <a:lnTo>
                    <a:pt x="14" y="434"/>
                  </a:lnTo>
                  <a:lnTo>
                    <a:pt x="20" y="438"/>
                  </a:lnTo>
                  <a:lnTo>
                    <a:pt x="28" y="440"/>
                  </a:lnTo>
                  <a:lnTo>
                    <a:pt x="34" y="440"/>
                  </a:lnTo>
                  <a:lnTo>
                    <a:pt x="84" y="440"/>
                  </a:lnTo>
                  <a:lnTo>
                    <a:pt x="84" y="0"/>
                  </a:lnTo>
                  <a:lnTo>
                    <a:pt x="0" y="0"/>
                  </a:lnTo>
                  <a:lnTo>
                    <a:pt x="0" y="4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sp>
          <p:nvSpPr>
            <p:cNvPr id="7" name="Freeform 6">
              <a:extLst>
                <a:ext uri="{FF2B5EF4-FFF2-40B4-BE49-F238E27FC236}">
                  <a16:creationId xmlns:a16="http://schemas.microsoft.com/office/drawing/2014/main" id="{297FB71A-4E16-4EBB-AA70-2AB873FE71F6}"/>
                </a:ext>
              </a:extLst>
            </p:cNvPr>
            <p:cNvSpPr>
              <a:spLocks noEditPoints="1"/>
            </p:cNvSpPr>
            <p:nvPr/>
          </p:nvSpPr>
          <p:spPr bwMode="auto">
            <a:xfrm>
              <a:off x="5378450" y="3257550"/>
              <a:ext cx="523875" cy="527050"/>
            </a:xfrm>
            <a:custGeom>
              <a:avLst/>
              <a:gdLst>
                <a:gd name="T0" fmla="*/ 248 w 330"/>
                <a:gd name="T1" fmla="*/ 42 h 332"/>
                <a:gd name="T2" fmla="*/ 230 w 330"/>
                <a:gd name="T3" fmla="*/ 26 h 332"/>
                <a:gd name="T4" fmla="*/ 208 w 330"/>
                <a:gd name="T5" fmla="*/ 12 h 332"/>
                <a:gd name="T6" fmla="*/ 184 w 330"/>
                <a:gd name="T7" fmla="*/ 2 h 332"/>
                <a:gd name="T8" fmla="*/ 154 w 330"/>
                <a:gd name="T9" fmla="*/ 0 h 332"/>
                <a:gd name="T10" fmla="*/ 138 w 330"/>
                <a:gd name="T11" fmla="*/ 0 h 332"/>
                <a:gd name="T12" fmla="*/ 106 w 330"/>
                <a:gd name="T13" fmla="*/ 6 h 332"/>
                <a:gd name="T14" fmla="*/ 80 w 330"/>
                <a:gd name="T15" fmla="*/ 18 h 332"/>
                <a:gd name="T16" fmla="*/ 54 w 330"/>
                <a:gd name="T17" fmla="*/ 36 h 332"/>
                <a:gd name="T18" fmla="*/ 34 w 330"/>
                <a:gd name="T19" fmla="*/ 58 h 332"/>
                <a:gd name="T20" fmla="*/ 18 w 330"/>
                <a:gd name="T21" fmla="*/ 86 h 332"/>
                <a:gd name="T22" fmla="*/ 6 w 330"/>
                <a:gd name="T23" fmla="*/ 116 h 332"/>
                <a:gd name="T24" fmla="*/ 0 w 330"/>
                <a:gd name="T25" fmla="*/ 148 h 332"/>
                <a:gd name="T26" fmla="*/ 0 w 330"/>
                <a:gd name="T27" fmla="*/ 166 h 332"/>
                <a:gd name="T28" fmla="*/ 4 w 330"/>
                <a:gd name="T29" fmla="*/ 200 h 332"/>
                <a:gd name="T30" fmla="*/ 12 w 330"/>
                <a:gd name="T31" fmla="*/ 232 h 332"/>
                <a:gd name="T32" fmla="*/ 26 w 330"/>
                <a:gd name="T33" fmla="*/ 260 h 332"/>
                <a:gd name="T34" fmla="*/ 44 w 330"/>
                <a:gd name="T35" fmla="*/ 284 h 332"/>
                <a:gd name="T36" fmla="*/ 66 w 330"/>
                <a:gd name="T37" fmla="*/ 304 h 332"/>
                <a:gd name="T38" fmla="*/ 92 w 330"/>
                <a:gd name="T39" fmla="*/ 320 h 332"/>
                <a:gd name="T40" fmla="*/ 122 w 330"/>
                <a:gd name="T41" fmla="*/ 328 h 332"/>
                <a:gd name="T42" fmla="*/ 154 w 330"/>
                <a:gd name="T43" fmla="*/ 332 h 332"/>
                <a:gd name="T44" fmla="*/ 168 w 330"/>
                <a:gd name="T45" fmla="*/ 332 h 332"/>
                <a:gd name="T46" fmla="*/ 196 w 330"/>
                <a:gd name="T47" fmla="*/ 324 h 332"/>
                <a:gd name="T48" fmla="*/ 220 w 330"/>
                <a:gd name="T49" fmla="*/ 314 h 332"/>
                <a:gd name="T50" fmla="*/ 240 w 330"/>
                <a:gd name="T51" fmla="*/ 298 h 332"/>
                <a:gd name="T52" fmla="*/ 248 w 330"/>
                <a:gd name="T53" fmla="*/ 290 h 332"/>
                <a:gd name="T54" fmla="*/ 248 w 330"/>
                <a:gd name="T55" fmla="*/ 296 h 332"/>
                <a:gd name="T56" fmla="*/ 254 w 330"/>
                <a:gd name="T57" fmla="*/ 308 h 332"/>
                <a:gd name="T58" fmla="*/ 262 w 330"/>
                <a:gd name="T59" fmla="*/ 318 h 332"/>
                <a:gd name="T60" fmla="*/ 276 w 330"/>
                <a:gd name="T61" fmla="*/ 324 h 332"/>
                <a:gd name="T62" fmla="*/ 330 w 330"/>
                <a:gd name="T63" fmla="*/ 324 h 332"/>
                <a:gd name="T64" fmla="*/ 248 w 330"/>
                <a:gd name="T65" fmla="*/ 8 h 332"/>
                <a:gd name="T66" fmla="*/ 168 w 330"/>
                <a:gd name="T67" fmla="*/ 252 h 332"/>
                <a:gd name="T68" fmla="*/ 150 w 330"/>
                <a:gd name="T69" fmla="*/ 250 h 332"/>
                <a:gd name="T70" fmla="*/ 122 w 330"/>
                <a:gd name="T71" fmla="*/ 238 h 332"/>
                <a:gd name="T72" fmla="*/ 100 w 330"/>
                <a:gd name="T73" fmla="*/ 214 h 332"/>
                <a:gd name="T74" fmla="*/ 88 w 330"/>
                <a:gd name="T75" fmla="*/ 184 h 332"/>
                <a:gd name="T76" fmla="*/ 88 w 330"/>
                <a:gd name="T77" fmla="*/ 166 h 332"/>
                <a:gd name="T78" fmla="*/ 92 w 330"/>
                <a:gd name="T79" fmla="*/ 132 h 332"/>
                <a:gd name="T80" fmla="*/ 110 w 330"/>
                <a:gd name="T81" fmla="*/ 104 h 332"/>
                <a:gd name="T82" fmla="*/ 134 w 330"/>
                <a:gd name="T83" fmla="*/ 86 h 332"/>
                <a:gd name="T84" fmla="*/ 168 w 330"/>
                <a:gd name="T85" fmla="*/ 78 h 332"/>
                <a:gd name="T86" fmla="*/ 186 w 330"/>
                <a:gd name="T87" fmla="*/ 80 h 332"/>
                <a:gd name="T88" fmla="*/ 216 w 330"/>
                <a:gd name="T89" fmla="*/ 94 h 332"/>
                <a:gd name="T90" fmla="*/ 238 w 330"/>
                <a:gd name="T91" fmla="*/ 116 h 332"/>
                <a:gd name="T92" fmla="*/ 248 w 330"/>
                <a:gd name="T93" fmla="*/ 148 h 332"/>
                <a:gd name="T94" fmla="*/ 250 w 330"/>
                <a:gd name="T95" fmla="*/ 166 h 332"/>
                <a:gd name="T96" fmla="*/ 244 w 330"/>
                <a:gd name="T97" fmla="*/ 200 h 332"/>
                <a:gd name="T98" fmla="*/ 228 w 330"/>
                <a:gd name="T99" fmla="*/ 228 h 332"/>
                <a:gd name="T100" fmla="*/ 202 w 330"/>
                <a:gd name="T101" fmla="*/ 246 h 332"/>
                <a:gd name="T102" fmla="*/ 168 w 330"/>
                <a:gd name="T103" fmla="*/ 25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0" h="332">
                  <a:moveTo>
                    <a:pt x="248" y="42"/>
                  </a:moveTo>
                  <a:lnTo>
                    <a:pt x="248" y="42"/>
                  </a:lnTo>
                  <a:lnTo>
                    <a:pt x="240" y="34"/>
                  </a:lnTo>
                  <a:lnTo>
                    <a:pt x="230" y="26"/>
                  </a:lnTo>
                  <a:lnTo>
                    <a:pt x="220" y="18"/>
                  </a:lnTo>
                  <a:lnTo>
                    <a:pt x="208" y="12"/>
                  </a:lnTo>
                  <a:lnTo>
                    <a:pt x="196" y="6"/>
                  </a:lnTo>
                  <a:lnTo>
                    <a:pt x="184" y="2"/>
                  </a:lnTo>
                  <a:lnTo>
                    <a:pt x="168" y="0"/>
                  </a:lnTo>
                  <a:lnTo>
                    <a:pt x="154" y="0"/>
                  </a:lnTo>
                  <a:lnTo>
                    <a:pt x="154" y="0"/>
                  </a:lnTo>
                  <a:lnTo>
                    <a:pt x="138" y="0"/>
                  </a:lnTo>
                  <a:lnTo>
                    <a:pt x="122" y="2"/>
                  </a:lnTo>
                  <a:lnTo>
                    <a:pt x="106" y="6"/>
                  </a:lnTo>
                  <a:lnTo>
                    <a:pt x="92" y="12"/>
                  </a:lnTo>
                  <a:lnTo>
                    <a:pt x="80" y="18"/>
                  </a:lnTo>
                  <a:lnTo>
                    <a:pt x="66" y="28"/>
                  </a:lnTo>
                  <a:lnTo>
                    <a:pt x="54" y="36"/>
                  </a:lnTo>
                  <a:lnTo>
                    <a:pt x="44" y="48"/>
                  </a:lnTo>
                  <a:lnTo>
                    <a:pt x="34" y="58"/>
                  </a:lnTo>
                  <a:lnTo>
                    <a:pt x="26" y="72"/>
                  </a:lnTo>
                  <a:lnTo>
                    <a:pt x="18" y="86"/>
                  </a:lnTo>
                  <a:lnTo>
                    <a:pt x="12" y="100"/>
                  </a:lnTo>
                  <a:lnTo>
                    <a:pt x="6" y="116"/>
                  </a:lnTo>
                  <a:lnTo>
                    <a:pt x="4" y="132"/>
                  </a:lnTo>
                  <a:lnTo>
                    <a:pt x="0" y="148"/>
                  </a:lnTo>
                  <a:lnTo>
                    <a:pt x="0" y="166"/>
                  </a:lnTo>
                  <a:lnTo>
                    <a:pt x="0" y="166"/>
                  </a:lnTo>
                  <a:lnTo>
                    <a:pt x="0" y="184"/>
                  </a:lnTo>
                  <a:lnTo>
                    <a:pt x="4" y="200"/>
                  </a:lnTo>
                  <a:lnTo>
                    <a:pt x="6" y="216"/>
                  </a:lnTo>
                  <a:lnTo>
                    <a:pt x="12" y="232"/>
                  </a:lnTo>
                  <a:lnTo>
                    <a:pt x="18" y="246"/>
                  </a:lnTo>
                  <a:lnTo>
                    <a:pt x="26" y="260"/>
                  </a:lnTo>
                  <a:lnTo>
                    <a:pt x="34" y="272"/>
                  </a:lnTo>
                  <a:lnTo>
                    <a:pt x="44" y="284"/>
                  </a:lnTo>
                  <a:lnTo>
                    <a:pt x="54" y="294"/>
                  </a:lnTo>
                  <a:lnTo>
                    <a:pt x="66" y="304"/>
                  </a:lnTo>
                  <a:lnTo>
                    <a:pt x="80" y="312"/>
                  </a:lnTo>
                  <a:lnTo>
                    <a:pt x="92" y="320"/>
                  </a:lnTo>
                  <a:lnTo>
                    <a:pt x="106" y="324"/>
                  </a:lnTo>
                  <a:lnTo>
                    <a:pt x="122" y="328"/>
                  </a:lnTo>
                  <a:lnTo>
                    <a:pt x="138" y="332"/>
                  </a:lnTo>
                  <a:lnTo>
                    <a:pt x="154" y="332"/>
                  </a:lnTo>
                  <a:lnTo>
                    <a:pt x="154" y="332"/>
                  </a:lnTo>
                  <a:lnTo>
                    <a:pt x="168" y="332"/>
                  </a:lnTo>
                  <a:lnTo>
                    <a:pt x="184" y="328"/>
                  </a:lnTo>
                  <a:lnTo>
                    <a:pt x="196" y="324"/>
                  </a:lnTo>
                  <a:lnTo>
                    <a:pt x="208" y="320"/>
                  </a:lnTo>
                  <a:lnTo>
                    <a:pt x="220" y="314"/>
                  </a:lnTo>
                  <a:lnTo>
                    <a:pt x="230" y="306"/>
                  </a:lnTo>
                  <a:lnTo>
                    <a:pt x="240" y="298"/>
                  </a:lnTo>
                  <a:lnTo>
                    <a:pt x="248" y="288"/>
                  </a:lnTo>
                  <a:lnTo>
                    <a:pt x="248" y="290"/>
                  </a:lnTo>
                  <a:lnTo>
                    <a:pt x="248" y="290"/>
                  </a:lnTo>
                  <a:lnTo>
                    <a:pt x="248" y="296"/>
                  </a:lnTo>
                  <a:lnTo>
                    <a:pt x="250" y="302"/>
                  </a:lnTo>
                  <a:lnTo>
                    <a:pt x="254" y="308"/>
                  </a:lnTo>
                  <a:lnTo>
                    <a:pt x="258" y="314"/>
                  </a:lnTo>
                  <a:lnTo>
                    <a:pt x="262" y="318"/>
                  </a:lnTo>
                  <a:lnTo>
                    <a:pt x="268" y="322"/>
                  </a:lnTo>
                  <a:lnTo>
                    <a:pt x="276" y="324"/>
                  </a:lnTo>
                  <a:lnTo>
                    <a:pt x="282" y="324"/>
                  </a:lnTo>
                  <a:lnTo>
                    <a:pt x="330" y="324"/>
                  </a:lnTo>
                  <a:lnTo>
                    <a:pt x="330" y="8"/>
                  </a:lnTo>
                  <a:lnTo>
                    <a:pt x="248" y="8"/>
                  </a:lnTo>
                  <a:lnTo>
                    <a:pt x="248" y="42"/>
                  </a:lnTo>
                  <a:close/>
                  <a:moveTo>
                    <a:pt x="168" y="252"/>
                  </a:moveTo>
                  <a:lnTo>
                    <a:pt x="168" y="252"/>
                  </a:lnTo>
                  <a:lnTo>
                    <a:pt x="150" y="250"/>
                  </a:lnTo>
                  <a:lnTo>
                    <a:pt x="134" y="246"/>
                  </a:lnTo>
                  <a:lnTo>
                    <a:pt x="122" y="238"/>
                  </a:lnTo>
                  <a:lnTo>
                    <a:pt x="110" y="228"/>
                  </a:lnTo>
                  <a:lnTo>
                    <a:pt x="100" y="214"/>
                  </a:lnTo>
                  <a:lnTo>
                    <a:pt x="92" y="200"/>
                  </a:lnTo>
                  <a:lnTo>
                    <a:pt x="88" y="184"/>
                  </a:lnTo>
                  <a:lnTo>
                    <a:pt x="88" y="166"/>
                  </a:lnTo>
                  <a:lnTo>
                    <a:pt x="88" y="166"/>
                  </a:lnTo>
                  <a:lnTo>
                    <a:pt x="88" y="148"/>
                  </a:lnTo>
                  <a:lnTo>
                    <a:pt x="92" y="132"/>
                  </a:lnTo>
                  <a:lnTo>
                    <a:pt x="100" y="116"/>
                  </a:lnTo>
                  <a:lnTo>
                    <a:pt x="110" y="104"/>
                  </a:lnTo>
                  <a:lnTo>
                    <a:pt x="122" y="94"/>
                  </a:lnTo>
                  <a:lnTo>
                    <a:pt x="134" y="86"/>
                  </a:lnTo>
                  <a:lnTo>
                    <a:pt x="150" y="80"/>
                  </a:lnTo>
                  <a:lnTo>
                    <a:pt x="168" y="78"/>
                  </a:lnTo>
                  <a:lnTo>
                    <a:pt x="168" y="78"/>
                  </a:lnTo>
                  <a:lnTo>
                    <a:pt x="186" y="80"/>
                  </a:lnTo>
                  <a:lnTo>
                    <a:pt x="202" y="86"/>
                  </a:lnTo>
                  <a:lnTo>
                    <a:pt x="216" y="94"/>
                  </a:lnTo>
                  <a:lnTo>
                    <a:pt x="228" y="104"/>
                  </a:lnTo>
                  <a:lnTo>
                    <a:pt x="238" y="116"/>
                  </a:lnTo>
                  <a:lnTo>
                    <a:pt x="244" y="132"/>
                  </a:lnTo>
                  <a:lnTo>
                    <a:pt x="248" y="148"/>
                  </a:lnTo>
                  <a:lnTo>
                    <a:pt x="250" y="166"/>
                  </a:lnTo>
                  <a:lnTo>
                    <a:pt x="250" y="166"/>
                  </a:lnTo>
                  <a:lnTo>
                    <a:pt x="248" y="184"/>
                  </a:lnTo>
                  <a:lnTo>
                    <a:pt x="244" y="200"/>
                  </a:lnTo>
                  <a:lnTo>
                    <a:pt x="238" y="216"/>
                  </a:lnTo>
                  <a:lnTo>
                    <a:pt x="228" y="228"/>
                  </a:lnTo>
                  <a:lnTo>
                    <a:pt x="216" y="238"/>
                  </a:lnTo>
                  <a:lnTo>
                    <a:pt x="202" y="246"/>
                  </a:lnTo>
                  <a:lnTo>
                    <a:pt x="186" y="252"/>
                  </a:lnTo>
                  <a:lnTo>
                    <a:pt x="168" y="252"/>
                  </a:lnTo>
                  <a:lnTo>
                    <a:pt x="168"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sp>
          <p:nvSpPr>
            <p:cNvPr id="8" name="Freeform 7">
              <a:extLst>
                <a:ext uri="{FF2B5EF4-FFF2-40B4-BE49-F238E27FC236}">
                  <a16:creationId xmlns:a16="http://schemas.microsoft.com/office/drawing/2014/main" id="{9248273E-0E07-4B4B-85DE-346F52E371F6}"/>
                </a:ext>
              </a:extLst>
            </p:cNvPr>
            <p:cNvSpPr>
              <a:spLocks/>
            </p:cNvSpPr>
            <p:nvPr/>
          </p:nvSpPr>
          <p:spPr bwMode="auto">
            <a:xfrm>
              <a:off x="5937250" y="3073400"/>
              <a:ext cx="136525" cy="698500"/>
            </a:xfrm>
            <a:custGeom>
              <a:avLst/>
              <a:gdLst>
                <a:gd name="T0" fmla="*/ 0 w 86"/>
                <a:gd name="T1" fmla="*/ 406 h 440"/>
                <a:gd name="T2" fmla="*/ 0 w 86"/>
                <a:gd name="T3" fmla="*/ 406 h 440"/>
                <a:gd name="T4" fmla="*/ 2 w 86"/>
                <a:gd name="T5" fmla="*/ 412 h 440"/>
                <a:gd name="T6" fmla="*/ 4 w 86"/>
                <a:gd name="T7" fmla="*/ 418 h 440"/>
                <a:gd name="T8" fmla="*/ 6 w 86"/>
                <a:gd name="T9" fmla="*/ 424 h 440"/>
                <a:gd name="T10" fmla="*/ 12 w 86"/>
                <a:gd name="T11" fmla="*/ 430 h 440"/>
                <a:gd name="T12" fmla="*/ 16 w 86"/>
                <a:gd name="T13" fmla="*/ 434 h 440"/>
                <a:gd name="T14" fmla="*/ 22 w 86"/>
                <a:gd name="T15" fmla="*/ 438 h 440"/>
                <a:gd name="T16" fmla="*/ 28 w 86"/>
                <a:gd name="T17" fmla="*/ 440 h 440"/>
                <a:gd name="T18" fmla="*/ 36 w 86"/>
                <a:gd name="T19" fmla="*/ 440 h 440"/>
                <a:gd name="T20" fmla="*/ 86 w 86"/>
                <a:gd name="T21" fmla="*/ 440 h 440"/>
                <a:gd name="T22" fmla="*/ 86 w 86"/>
                <a:gd name="T23" fmla="*/ 0 h 440"/>
                <a:gd name="T24" fmla="*/ 0 w 86"/>
                <a:gd name="T25" fmla="*/ 0 h 440"/>
                <a:gd name="T26" fmla="*/ 0 w 86"/>
                <a:gd name="T27"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440">
                  <a:moveTo>
                    <a:pt x="0" y="406"/>
                  </a:moveTo>
                  <a:lnTo>
                    <a:pt x="0" y="406"/>
                  </a:lnTo>
                  <a:lnTo>
                    <a:pt x="2" y="412"/>
                  </a:lnTo>
                  <a:lnTo>
                    <a:pt x="4" y="418"/>
                  </a:lnTo>
                  <a:lnTo>
                    <a:pt x="6" y="424"/>
                  </a:lnTo>
                  <a:lnTo>
                    <a:pt x="12" y="430"/>
                  </a:lnTo>
                  <a:lnTo>
                    <a:pt x="16" y="434"/>
                  </a:lnTo>
                  <a:lnTo>
                    <a:pt x="22" y="438"/>
                  </a:lnTo>
                  <a:lnTo>
                    <a:pt x="28" y="440"/>
                  </a:lnTo>
                  <a:lnTo>
                    <a:pt x="36" y="440"/>
                  </a:lnTo>
                  <a:lnTo>
                    <a:pt x="86" y="440"/>
                  </a:lnTo>
                  <a:lnTo>
                    <a:pt x="86" y="0"/>
                  </a:lnTo>
                  <a:lnTo>
                    <a:pt x="0" y="0"/>
                  </a:lnTo>
                  <a:lnTo>
                    <a:pt x="0" y="4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sp>
          <p:nvSpPr>
            <p:cNvPr id="9" name="Freeform 8">
              <a:extLst>
                <a:ext uri="{FF2B5EF4-FFF2-40B4-BE49-F238E27FC236}">
                  <a16:creationId xmlns:a16="http://schemas.microsoft.com/office/drawing/2014/main" id="{1C117594-368D-40A2-BBE2-C2443FB34CDF}"/>
                </a:ext>
              </a:extLst>
            </p:cNvPr>
            <p:cNvSpPr>
              <a:spLocks noEditPoints="1"/>
            </p:cNvSpPr>
            <p:nvPr/>
          </p:nvSpPr>
          <p:spPr bwMode="auto">
            <a:xfrm>
              <a:off x="6096000" y="3257550"/>
              <a:ext cx="539750" cy="527050"/>
            </a:xfrm>
            <a:custGeom>
              <a:avLst/>
              <a:gdLst>
                <a:gd name="T0" fmla="*/ 170 w 340"/>
                <a:gd name="T1" fmla="*/ 0 h 332"/>
                <a:gd name="T2" fmla="*/ 134 w 340"/>
                <a:gd name="T3" fmla="*/ 2 h 332"/>
                <a:gd name="T4" fmla="*/ 102 w 340"/>
                <a:gd name="T5" fmla="*/ 12 h 332"/>
                <a:gd name="T6" fmla="*/ 72 w 340"/>
                <a:gd name="T7" fmla="*/ 26 h 332"/>
                <a:gd name="T8" fmla="*/ 48 w 340"/>
                <a:gd name="T9" fmla="*/ 46 h 332"/>
                <a:gd name="T10" fmla="*/ 28 w 340"/>
                <a:gd name="T11" fmla="*/ 72 h 332"/>
                <a:gd name="T12" fmla="*/ 12 w 340"/>
                <a:gd name="T13" fmla="*/ 100 h 332"/>
                <a:gd name="T14" fmla="*/ 2 w 340"/>
                <a:gd name="T15" fmla="*/ 132 h 332"/>
                <a:gd name="T16" fmla="*/ 0 w 340"/>
                <a:gd name="T17" fmla="*/ 166 h 332"/>
                <a:gd name="T18" fmla="*/ 0 w 340"/>
                <a:gd name="T19" fmla="*/ 184 h 332"/>
                <a:gd name="T20" fmla="*/ 6 w 340"/>
                <a:gd name="T21" fmla="*/ 216 h 332"/>
                <a:gd name="T22" fmla="*/ 20 w 340"/>
                <a:gd name="T23" fmla="*/ 246 h 332"/>
                <a:gd name="T24" fmla="*/ 38 w 340"/>
                <a:gd name="T25" fmla="*/ 272 h 332"/>
                <a:gd name="T26" fmla="*/ 60 w 340"/>
                <a:gd name="T27" fmla="*/ 296 h 332"/>
                <a:gd name="T28" fmla="*/ 86 w 340"/>
                <a:gd name="T29" fmla="*/ 312 h 332"/>
                <a:gd name="T30" fmla="*/ 118 w 340"/>
                <a:gd name="T31" fmla="*/ 324 h 332"/>
                <a:gd name="T32" fmla="*/ 152 w 340"/>
                <a:gd name="T33" fmla="*/ 332 h 332"/>
                <a:gd name="T34" fmla="*/ 170 w 340"/>
                <a:gd name="T35" fmla="*/ 332 h 332"/>
                <a:gd name="T36" fmla="*/ 206 w 340"/>
                <a:gd name="T37" fmla="*/ 328 h 332"/>
                <a:gd name="T38" fmla="*/ 238 w 340"/>
                <a:gd name="T39" fmla="*/ 320 h 332"/>
                <a:gd name="T40" fmla="*/ 268 w 340"/>
                <a:gd name="T41" fmla="*/ 304 h 332"/>
                <a:gd name="T42" fmla="*/ 292 w 340"/>
                <a:gd name="T43" fmla="*/ 284 h 332"/>
                <a:gd name="T44" fmla="*/ 312 w 340"/>
                <a:gd name="T45" fmla="*/ 260 h 332"/>
                <a:gd name="T46" fmla="*/ 328 w 340"/>
                <a:gd name="T47" fmla="*/ 232 h 332"/>
                <a:gd name="T48" fmla="*/ 338 w 340"/>
                <a:gd name="T49" fmla="*/ 200 h 332"/>
                <a:gd name="T50" fmla="*/ 340 w 340"/>
                <a:gd name="T51" fmla="*/ 166 h 332"/>
                <a:gd name="T52" fmla="*/ 340 w 340"/>
                <a:gd name="T53" fmla="*/ 148 h 332"/>
                <a:gd name="T54" fmla="*/ 334 w 340"/>
                <a:gd name="T55" fmla="*/ 116 h 332"/>
                <a:gd name="T56" fmla="*/ 322 w 340"/>
                <a:gd name="T57" fmla="*/ 84 h 332"/>
                <a:gd name="T58" fmla="*/ 304 w 340"/>
                <a:gd name="T59" fmla="*/ 58 h 332"/>
                <a:gd name="T60" fmla="*/ 280 w 340"/>
                <a:gd name="T61" fmla="*/ 36 h 332"/>
                <a:gd name="T62" fmla="*/ 254 w 340"/>
                <a:gd name="T63" fmla="*/ 18 h 332"/>
                <a:gd name="T64" fmla="*/ 222 w 340"/>
                <a:gd name="T65" fmla="*/ 6 h 332"/>
                <a:gd name="T66" fmla="*/ 188 w 340"/>
                <a:gd name="T67" fmla="*/ 0 h 332"/>
                <a:gd name="T68" fmla="*/ 170 w 340"/>
                <a:gd name="T69" fmla="*/ 0 h 332"/>
                <a:gd name="T70" fmla="*/ 170 w 340"/>
                <a:gd name="T71" fmla="*/ 252 h 332"/>
                <a:gd name="T72" fmla="*/ 136 w 340"/>
                <a:gd name="T73" fmla="*/ 246 h 332"/>
                <a:gd name="T74" fmla="*/ 110 w 340"/>
                <a:gd name="T75" fmla="*/ 228 h 332"/>
                <a:gd name="T76" fmla="*/ 92 w 340"/>
                <a:gd name="T77" fmla="*/ 200 h 332"/>
                <a:gd name="T78" fmla="*/ 86 w 340"/>
                <a:gd name="T79" fmla="*/ 166 h 332"/>
                <a:gd name="T80" fmla="*/ 88 w 340"/>
                <a:gd name="T81" fmla="*/ 148 h 332"/>
                <a:gd name="T82" fmla="*/ 100 w 340"/>
                <a:gd name="T83" fmla="*/ 116 h 332"/>
                <a:gd name="T84" fmla="*/ 122 w 340"/>
                <a:gd name="T85" fmla="*/ 92 h 332"/>
                <a:gd name="T86" fmla="*/ 152 w 340"/>
                <a:gd name="T87" fmla="*/ 80 h 332"/>
                <a:gd name="T88" fmla="*/ 170 w 340"/>
                <a:gd name="T89" fmla="*/ 78 h 332"/>
                <a:gd name="T90" fmla="*/ 204 w 340"/>
                <a:gd name="T91" fmla="*/ 86 h 332"/>
                <a:gd name="T92" fmla="*/ 230 w 340"/>
                <a:gd name="T93" fmla="*/ 102 h 332"/>
                <a:gd name="T94" fmla="*/ 248 w 340"/>
                <a:gd name="T95" fmla="*/ 130 h 332"/>
                <a:gd name="T96" fmla="*/ 254 w 340"/>
                <a:gd name="T97" fmla="*/ 166 h 332"/>
                <a:gd name="T98" fmla="*/ 252 w 340"/>
                <a:gd name="T99" fmla="*/ 184 h 332"/>
                <a:gd name="T100" fmla="*/ 240 w 340"/>
                <a:gd name="T101" fmla="*/ 216 h 332"/>
                <a:gd name="T102" fmla="*/ 218 w 340"/>
                <a:gd name="T103" fmla="*/ 238 h 332"/>
                <a:gd name="T104" fmla="*/ 188 w 340"/>
                <a:gd name="T105" fmla="*/ 252 h 332"/>
                <a:gd name="T106" fmla="*/ 170 w 340"/>
                <a:gd name="T107" fmla="*/ 25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0" h="332">
                  <a:moveTo>
                    <a:pt x="170" y="0"/>
                  </a:moveTo>
                  <a:lnTo>
                    <a:pt x="170" y="0"/>
                  </a:lnTo>
                  <a:lnTo>
                    <a:pt x="152" y="0"/>
                  </a:lnTo>
                  <a:lnTo>
                    <a:pt x="134" y="2"/>
                  </a:lnTo>
                  <a:lnTo>
                    <a:pt x="118" y="6"/>
                  </a:lnTo>
                  <a:lnTo>
                    <a:pt x="102" y="12"/>
                  </a:lnTo>
                  <a:lnTo>
                    <a:pt x="86" y="18"/>
                  </a:lnTo>
                  <a:lnTo>
                    <a:pt x="72" y="26"/>
                  </a:lnTo>
                  <a:lnTo>
                    <a:pt x="60" y="36"/>
                  </a:lnTo>
                  <a:lnTo>
                    <a:pt x="48" y="46"/>
                  </a:lnTo>
                  <a:lnTo>
                    <a:pt x="38" y="58"/>
                  </a:lnTo>
                  <a:lnTo>
                    <a:pt x="28" y="72"/>
                  </a:lnTo>
                  <a:lnTo>
                    <a:pt x="20" y="84"/>
                  </a:lnTo>
                  <a:lnTo>
                    <a:pt x="12" y="100"/>
                  </a:lnTo>
                  <a:lnTo>
                    <a:pt x="6" y="116"/>
                  </a:lnTo>
                  <a:lnTo>
                    <a:pt x="2" y="132"/>
                  </a:lnTo>
                  <a:lnTo>
                    <a:pt x="0" y="148"/>
                  </a:lnTo>
                  <a:lnTo>
                    <a:pt x="0" y="166"/>
                  </a:lnTo>
                  <a:lnTo>
                    <a:pt x="0" y="166"/>
                  </a:lnTo>
                  <a:lnTo>
                    <a:pt x="0" y="184"/>
                  </a:lnTo>
                  <a:lnTo>
                    <a:pt x="2" y="200"/>
                  </a:lnTo>
                  <a:lnTo>
                    <a:pt x="6" y="216"/>
                  </a:lnTo>
                  <a:lnTo>
                    <a:pt x="12" y="232"/>
                  </a:lnTo>
                  <a:lnTo>
                    <a:pt x="20" y="246"/>
                  </a:lnTo>
                  <a:lnTo>
                    <a:pt x="28" y="260"/>
                  </a:lnTo>
                  <a:lnTo>
                    <a:pt x="38" y="272"/>
                  </a:lnTo>
                  <a:lnTo>
                    <a:pt x="48" y="284"/>
                  </a:lnTo>
                  <a:lnTo>
                    <a:pt x="60" y="296"/>
                  </a:lnTo>
                  <a:lnTo>
                    <a:pt x="72" y="304"/>
                  </a:lnTo>
                  <a:lnTo>
                    <a:pt x="86" y="312"/>
                  </a:lnTo>
                  <a:lnTo>
                    <a:pt x="102" y="320"/>
                  </a:lnTo>
                  <a:lnTo>
                    <a:pt x="118" y="324"/>
                  </a:lnTo>
                  <a:lnTo>
                    <a:pt x="134" y="328"/>
                  </a:lnTo>
                  <a:lnTo>
                    <a:pt x="152" y="332"/>
                  </a:lnTo>
                  <a:lnTo>
                    <a:pt x="170" y="332"/>
                  </a:lnTo>
                  <a:lnTo>
                    <a:pt x="170" y="332"/>
                  </a:lnTo>
                  <a:lnTo>
                    <a:pt x="188" y="332"/>
                  </a:lnTo>
                  <a:lnTo>
                    <a:pt x="206" y="328"/>
                  </a:lnTo>
                  <a:lnTo>
                    <a:pt x="222" y="324"/>
                  </a:lnTo>
                  <a:lnTo>
                    <a:pt x="238" y="320"/>
                  </a:lnTo>
                  <a:lnTo>
                    <a:pt x="254" y="312"/>
                  </a:lnTo>
                  <a:lnTo>
                    <a:pt x="268" y="304"/>
                  </a:lnTo>
                  <a:lnTo>
                    <a:pt x="280" y="296"/>
                  </a:lnTo>
                  <a:lnTo>
                    <a:pt x="292" y="284"/>
                  </a:lnTo>
                  <a:lnTo>
                    <a:pt x="304" y="272"/>
                  </a:lnTo>
                  <a:lnTo>
                    <a:pt x="312" y="260"/>
                  </a:lnTo>
                  <a:lnTo>
                    <a:pt x="322" y="246"/>
                  </a:lnTo>
                  <a:lnTo>
                    <a:pt x="328" y="232"/>
                  </a:lnTo>
                  <a:lnTo>
                    <a:pt x="334" y="216"/>
                  </a:lnTo>
                  <a:lnTo>
                    <a:pt x="338" y="200"/>
                  </a:lnTo>
                  <a:lnTo>
                    <a:pt x="340" y="184"/>
                  </a:lnTo>
                  <a:lnTo>
                    <a:pt x="340" y="166"/>
                  </a:lnTo>
                  <a:lnTo>
                    <a:pt x="340" y="166"/>
                  </a:lnTo>
                  <a:lnTo>
                    <a:pt x="340" y="148"/>
                  </a:lnTo>
                  <a:lnTo>
                    <a:pt x="338" y="132"/>
                  </a:lnTo>
                  <a:lnTo>
                    <a:pt x="334" y="116"/>
                  </a:lnTo>
                  <a:lnTo>
                    <a:pt x="328" y="100"/>
                  </a:lnTo>
                  <a:lnTo>
                    <a:pt x="322" y="84"/>
                  </a:lnTo>
                  <a:lnTo>
                    <a:pt x="312" y="72"/>
                  </a:lnTo>
                  <a:lnTo>
                    <a:pt x="304" y="58"/>
                  </a:lnTo>
                  <a:lnTo>
                    <a:pt x="292" y="46"/>
                  </a:lnTo>
                  <a:lnTo>
                    <a:pt x="280" y="36"/>
                  </a:lnTo>
                  <a:lnTo>
                    <a:pt x="268" y="26"/>
                  </a:lnTo>
                  <a:lnTo>
                    <a:pt x="254" y="18"/>
                  </a:lnTo>
                  <a:lnTo>
                    <a:pt x="238" y="12"/>
                  </a:lnTo>
                  <a:lnTo>
                    <a:pt x="222" y="6"/>
                  </a:lnTo>
                  <a:lnTo>
                    <a:pt x="206" y="2"/>
                  </a:lnTo>
                  <a:lnTo>
                    <a:pt x="188" y="0"/>
                  </a:lnTo>
                  <a:lnTo>
                    <a:pt x="170" y="0"/>
                  </a:lnTo>
                  <a:lnTo>
                    <a:pt x="170" y="0"/>
                  </a:lnTo>
                  <a:close/>
                  <a:moveTo>
                    <a:pt x="170" y="252"/>
                  </a:moveTo>
                  <a:lnTo>
                    <a:pt x="170" y="252"/>
                  </a:lnTo>
                  <a:lnTo>
                    <a:pt x="152" y="252"/>
                  </a:lnTo>
                  <a:lnTo>
                    <a:pt x="136" y="246"/>
                  </a:lnTo>
                  <a:lnTo>
                    <a:pt x="122" y="238"/>
                  </a:lnTo>
                  <a:lnTo>
                    <a:pt x="110" y="228"/>
                  </a:lnTo>
                  <a:lnTo>
                    <a:pt x="100" y="216"/>
                  </a:lnTo>
                  <a:lnTo>
                    <a:pt x="92" y="200"/>
                  </a:lnTo>
                  <a:lnTo>
                    <a:pt x="88" y="184"/>
                  </a:lnTo>
                  <a:lnTo>
                    <a:pt x="86" y="166"/>
                  </a:lnTo>
                  <a:lnTo>
                    <a:pt x="86" y="166"/>
                  </a:lnTo>
                  <a:lnTo>
                    <a:pt x="88" y="148"/>
                  </a:lnTo>
                  <a:lnTo>
                    <a:pt x="92" y="130"/>
                  </a:lnTo>
                  <a:lnTo>
                    <a:pt x="100" y="116"/>
                  </a:lnTo>
                  <a:lnTo>
                    <a:pt x="110" y="102"/>
                  </a:lnTo>
                  <a:lnTo>
                    <a:pt x="122" y="92"/>
                  </a:lnTo>
                  <a:lnTo>
                    <a:pt x="136" y="86"/>
                  </a:lnTo>
                  <a:lnTo>
                    <a:pt x="152" y="80"/>
                  </a:lnTo>
                  <a:lnTo>
                    <a:pt x="170" y="78"/>
                  </a:lnTo>
                  <a:lnTo>
                    <a:pt x="170" y="78"/>
                  </a:lnTo>
                  <a:lnTo>
                    <a:pt x="188" y="80"/>
                  </a:lnTo>
                  <a:lnTo>
                    <a:pt x="204" y="86"/>
                  </a:lnTo>
                  <a:lnTo>
                    <a:pt x="218" y="92"/>
                  </a:lnTo>
                  <a:lnTo>
                    <a:pt x="230" y="102"/>
                  </a:lnTo>
                  <a:lnTo>
                    <a:pt x="240" y="116"/>
                  </a:lnTo>
                  <a:lnTo>
                    <a:pt x="248" y="130"/>
                  </a:lnTo>
                  <a:lnTo>
                    <a:pt x="252" y="148"/>
                  </a:lnTo>
                  <a:lnTo>
                    <a:pt x="254" y="166"/>
                  </a:lnTo>
                  <a:lnTo>
                    <a:pt x="254" y="166"/>
                  </a:lnTo>
                  <a:lnTo>
                    <a:pt x="252" y="184"/>
                  </a:lnTo>
                  <a:lnTo>
                    <a:pt x="248" y="200"/>
                  </a:lnTo>
                  <a:lnTo>
                    <a:pt x="240" y="216"/>
                  </a:lnTo>
                  <a:lnTo>
                    <a:pt x="230" y="228"/>
                  </a:lnTo>
                  <a:lnTo>
                    <a:pt x="218" y="238"/>
                  </a:lnTo>
                  <a:lnTo>
                    <a:pt x="204" y="246"/>
                  </a:lnTo>
                  <a:lnTo>
                    <a:pt x="188" y="252"/>
                  </a:lnTo>
                  <a:lnTo>
                    <a:pt x="170" y="252"/>
                  </a:lnTo>
                  <a:lnTo>
                    <a:pt x="170"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sp>
          <p:nvSpPr>
            <p:cNvPr id="10" name="Freeform 9">
              <a:extLst>
                <a:ext uri="{FF2B5EF4-FFF2-40B4-BE49-F238E27FC236}">
                  <a16:creationId xmlns:a16="http://schemas.microsoft.com/office/drawing/2014/main" id="{59021A76-76EC-4381-AD02-6AA1A69C2C1B}"/>
                </a:ext>
              </a:extLst>
            </p:cNvPr>
            <p:cNvSpPr>
              <a:spLocks/>
            </p:cNvSpPr>
            <p:nvPr/>
          </p:nvSpPr>
          <p:spPr bwMode="auto">
            <a:xfrm>
              <a:off x="6654800" y="3257550"/>
              <a:ext cx="812800" cy="514350"/>
            </a:xfrm>
            <a:custGeom>
              <a:avLst/>
              <a:gdLst>
                <a:gd name="T0" fmla="*/ 388 w 512"/>
                <a:gd name="T1" fmla="*/ 0 h 324"/>
                <a:gd name="T2" fmla="*/ 356 w 512"/>
                <a:gd name="T3" fmla="*/ 2 h 324"/>
                <a:gd name="T4" fmla="*/ 328 w 512"/>
                <a:gd name="T5" fmla="*/ 12 h 324"/>
                <a:gd name="T6" fmla="*/ 302 w 512"/>
                <a:gd name="T7" fmla="*/ 28 h 324"/>
                <a:gd name="T8" fmla="*/ 280 w 512"/>
                <a:gd name="T9" fmla="*/ 54 h 324"/>
                <a:gd name="T10" fmla="*/ 272 w 512"/>
                <a:gd name="T11" fmla="*/ 42 h 324"/>
                <a:gd name="T12" fmla="*/ 250 w 512"/>
                <a:gd name="T13" fmla="*/ 22 h 324"/>
                <a:gd name="T14" fmla="*/ 224 w 512"/>
                <a:gd name="T15" fmla="*/ 8 h 324"/>
                <a:gd name="T16" fmla="*/ 192 w 512"/>
                <a:gd name="T17" fmla="*/ 0 h 324"/>
                <a:gd name="T18" fmla="*/ 176 w 512"/>
                <a:gd name="T19" fmla="*/ 0 h 324"/>
                <a:gd name="T20" fmla="*/ 150 w 512"/>
                <a:gd name="T21" fmla="*/ 2 h 324"/>
                <a:gd name="T22" fmla="*/ 124 w 512"/>
                <a:gd name="T23" fmla="*/ 10 h 324"/>
                <a:gd name="T24" fmla="*/ 102 w 512"/>
                <a:gd name="T25" fmla="*/ 24 h 324"/>
                <a:gd name="T26" fmla="*/ 84 w 512"/>
                <a:gd name="T27" fmla="*/ 46 h 324"/>
                <a:gd name="T28" fmla="*/ 0 w 512"/>
                <a:gd name="T29" fmla="*/ 8 h 324"/>
                <a:gd name="T30" fmla="*/ 0 w 512"/>
                <a:gd name="T31" fmla="*/ 290 h 324"/>
                <a:gd name="T32" fmla="*/ 4 w 512"/>
                <a:gd name="T33" fmla="*/ 302 h 324"/>
                <a:gd name="T34" fmla="*/ 10 w 512"/>
                <a:gd name="T35" fmla="*/ 314 h 324"/>
                <a:gd name="T36" fmla="*/ 22 w 512"/>
                <a:gd name="T37" fmla="*/ 322 h 324"/>
                <a:gd name="T38" fmla="*/ 34 w 512"/>
                <a:gd name="T39" fmla="*/ 324 h 324"/>
                <a:gd name="T40" fmla="*/ 86 w 512"/>
                <a:gd name="T41" fmla="*/ 150 h 324"/>
                <a:gd name="T42" fmla="*/ 86 w 512"/>
                <a:gd name="T43" fmla="*/ 134 h 324"/>
                <a:gd name="T44" fmla="*/ 96 w 512"/>
                <a:gd name="T45" fmla="*/ 108 h 324"/>
                <a:gd name="T46" fmla="*/ 116 w 512"/>
                <a:gd name="T47" fmla="*/ 90 h 324"/>
                <a:gd name="T48" fmla="*/ 138 w 512"/>
                <a:gd name="T49" fmla="*/ 80 h 324"/>
                <a:gd name="T50" fmla="*/ 152 w 512"/>
                <a:gd name="T51" fmla="*/ 80 h 324"/>
                <a:gd name="T52" fmla="*/ 178 w 512"/>
                <a:gd name="T53" fmla="*/ 84 h 324"/>
                <a:gd name="T54" fmla="*/ 198 w 512"/>
                <a:gd name="T55" fmla="*/ 98 h 324"/>
                <a:gd name="T56" fmla="*/ 210 w 512"/>
                <a:gd name="T57" fmla="*/ 120 h 324"/>
                <a:gd name="T58" fmla="*/ 214 w 512"/>
                <a:gd name="T59" fmla="*/ 150 h 324"/>
                <a:gd name="T60" fmla="*/ 214 w 512"/>
                <a:gd name="T61" fmla="*/ 290 h 324"/>
                <a:gd name="T62" fmla="*/ 216 w 512"/>
                <a:gd name="T63" fmla="*/ 302 h 324"/>
                <a:gd name="T64" fmla="*/ 224 w 512"/>
                <a:gd name="T65" fmla="*/ 314 h 324"/>
                <a:gd name="T66" fmla="*/ 234 w 512"/>
                <a:gd name="T67" fmla="*/ 322 h 324"/>
                <a:gd name="T68" fmla="*/ 248 w 512"/>
                <a:gd name="T69" fmla="*/ 324 h 324"/>
                <a:gd name="T70" fmla="*/ 298 w 512"/>
                <a:gd name="T71" fmla="*/ 150 h 324"/>
                <a:gd name="T72" fmla="*/ 300 w 512"/>
                <a:gd name="T73" fmla="*/ 134 h 324"/>
                <a:gd name="T74" fmla="*/ 310 w 512"/>
                <a:gd name="T75" fmla="*/ 108 h 324"/>
                <a:gd name="T76" fmla="*/ 328 w 512"/>
                <a:gd name="T77" fmla="*/ 90 h 324"/>
                <a:gd name="T78" fmla="*/ 352 w 512"/>
                <a:gd name="T79" fmla="*/ 80 h 324"/>
                <a:gd name="T80" fmla="*/ 366 w 512"/>
                <a:gd name="T81" fmla="*/ 80 h 324"/>
                <a:gd name="T82" fmla="*/ 392 w 512"/>
                <a:gd name="T83" fmla="*/ 84 h 324"/>
                <a:gd name="T84" fmla="*/ 410 w 512"/>
                <a:gd name="T85" fmla="*/ 98 h 324"/>
                <a:gd name="T86" fmla="*/ 424 w 512"/>
                <a:gd name="T87" fmla="*/ 120 h 324"/>
                <a:gd name="T88" fmla="*/ 428 w 512"/>
                <a:gd name="T89" fmla="*/ 150 h 324"/>
                <a:gd name="T90" fmla="*/ 428 w 512"/>
                <a:gd name="T91" fmla="*/ 290 h 324"/>
                <a:gd name="T92" fmla="*/ 430 w 512"/>
                <a:gd name="T93" fmla="*/ 302 h 324"/>
                <a:gd name="T94" fmla="*/ 438 w 512"/>
                <a:gd name="T95" fmla="*/ 314 h 324"/>
                <a:gd name="T96" fmla="*/ 448 w 512"/>
                <a:gd name="T97" fmla="*/ 322 h 324"/>
                <a:gd name="T98" fmla="*/ 462 w 512"/>
                <a:gd name="T99" fmla="*/ 324 h 324"/>
                <a:gd name="T100" fmla="*/ 512 w 512"/>
                <a:gd name="T101" fmla="*/ 122 h 324"/>
                <a:gd name="T102" fmla="*/ 510 w 512"/>
                <a:gd name="T103" fmla="*/ 96 h 324"/>
                <a:gd name="T104" fmla="*/ 502 w 512"/>
                <a:gd name="T105" fmla="*/ 72 h 324"/>
                <a:gd name="T106" fmla="*/ 492 w 512"/>
                <a:gd name="T107" fmla="*/ 52 h 324"/>
                <a:gd name="T108" fmla="*/ 478 w 512"/>
                <a:gd name="T109" fmla="*/ 34 h 324"/>
                <a:gd name="T110" fmla="*/ 460 w 512"/>
                <a:gd name="T111" fmla="*/ 20 h 324"/>
                <a:gd name="T112" fmla="*/ 438 w 512"/>
                <a:gd name="T113" fmla="*/ 8 h 324"/>
                <a:gd name="T114" fmla="*/ 414 w 512"/>
                <a:gd name="T115" fmla="*/ 2 h 324"/>
                <a:gd name="T116" fmla="*/ 388 w 512"/>
                <a:gd name="T11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324">
                  <a:moveTo>
                    <a:pt x="388" y="0"/>
                  </a:moveTo>
                  <a:lnTo>
                    <a:pt x="388" y="0"/>
                  </a:lnTo>
                  <a:lnTo>
                    <a:pt x="372" y="0"/>
                  </a:lnTo>
                  <a:lnTo>
                    <a:pt x="356" y="2"/>
                  </a:lnTo>
                  <a:lnTo>
                    <a:pt x="342" y="6"/>
                  </a:lnTo>
                  <a:lnTo>
                    <a:pt x="328" y="12"/>
                  </a:lnTo>
                  <a:lnTo>
                    <a:pt x="314" y="18"/>
                  </a:lnTo>
                  <a:lnTo>
                    <a:pt x="302" y="28"/>
                  </a:lnTo>
                  <a:lnTo>
                    <a:pt x="290" y="40"/>
                  </a:lnTo>
                  <a:lnTo>
                    <a:pt x="280" y="54"/>
                  </a:lnTo>
                  <a:lnTo>
                    <a:pt x="280" y="54"/>
                  </a:lnTo>
                  <a:lnTo>
                    <a:pt x="272" y="42"/>
                  </a:lnTo>
                  <a:lnTo>
                    <a:pt x="262" y="30"/>
                  </a:lnTo>
                  <a:lnTo>
                    <a:pt x="250" y="22"/>
                  </a:lnTo>
                  <a:lnTo>
                    <a:pt x="238" y="14"/>
                  </a:lnTo>
                  <a:lnTo>
                    <a:pt x="224" y="8"/>
                  </a:lnTo>
                  <a:lnTo>
                    <a:pt x="208" y="4"/>
                  </a:lnTo>
                  <a:lnTo>
                    <a:pt x="192" y="0"/>
                  </a:lnTo>
                  <a:lnTo>
                    <a:pt x="176" y="0"/>
                  </a:lnTo>
                  <a:lnTo>
                    <a:pt x="176" y="0"/>
                  </a:lnTo>
                  <a:lnTo>
                    <a:pt x="162" y="0"/>
                  </a:lnTo>
                  <a:lnTo>
                    <a:pt x="150" y="2"/>
                  </a:lnTo>
                  <a:lnTo>
                    <a:pt x="136" y="6"/>
                  </a:lnTo>
                  <a:lnTo>
                    <a:pt x="124" y="10"/>
                  </a:lnTo>
                  <a:lnTo>
                    <a:pt x="114" y="16"/>
                  </a:lnTo>
                  <a:lnTo>
                    <a:pt x="102" y="24"/>
                  </a:lnTo>
                  <a:lnTo>
                    <a:pt x="92" y="34"/>
                  </a:lnTo>
                  <a:lnTo>
                    <a:pt x="84" y="46"/>
                  </a:lnTo>
                  <a:lnTo>
                    <a:pt x="84" y="8"/>
                  </a:lnTo>
                  <a:lnTo>
                    <a:pt x="0" y="8"/>
                  </a:lnTo>
                  <a:lnTo>
                    <a:pt x="0" y="290"/>
                  </a:lnTo>
                  <a:lnTo>
                    <a:pt x="0" y="290"/>
                  </a:lnTo>
                  <a:lnTo>
                    <a:pt x="2" y="296"/>
                  </a:lnTo>
                  <a:lnTo>
                    <a:pt x="4" y="302"/>
                  </a:lnTo>
                  <a:lnTo>
                    <a:pt x="6" y="308"/>
                  </a:lnTo>
                  <a:lnTo>
                    <a:pt x="10" y="314"/>
                  </a:lnTo>
                  <a:lnTo>
                    <a:pt x="16" y="318"/>
                  </a:lnTo>
                  <a:lnTo>
                    <a:pt x="22" y="322"/>
                  </a:lnTo>
                  <a:lnTo>
                    <a:pt x="28" y="324"/>
                  </a:lnTo>
                  <a:lnTo>
                    <a:pt x="34" y="324"/>
                  </a:lnTo>
                  <a:lnTo>
                    <a:pt x="86" y="324"/>
                  </a:lnTo>
                  <a:lnTo>
                    <a:pt x="86" y="150"/>
                  </a:lnTo>
                  <a:lnTo>
                    <a:pt x="86" y="150"/>
                  </a:lnTo>
                  <a:lnTo>
                    <a:pt x="86" y="134"/>
                  </a:lnTo>
                  <a:lnTo>
                    <a:pt x="90" y="120"/>
                  </a:lnTo>
                  <a:lnTo>
                    <a:pt x="96" y="108"/>
                  </a:lnTo>
                  <a:lnTo>
                    <a:pt x="106" y="98"/>
                  </a:lnTo>
                  <a:lnTo>
                    <a:pt x="116" y="90"/>
                  </a:lnTo>
                  <a:lnTo>
                    <a:pt x="126" y="84"/>
                  </a:lnTo>
                  <a:lnTo>
                    <a:pt x="138" y="80"/>
                  </a:lnTo>
                  <a:lnTo>
                    <a:pt x="152" y="80"/>
                  </a:lnTo>
                  <a:lnTo>
                    <a:pt x="152" y="80"/>
                  </a:lnTo>
                  <a:lnTo>
                    <a:pt x="166" y="80"/>
                  </a:lnTo>
                  <a:lnTo>
                    <a:pt x="178" y="84"/>
                  </a:lnTo>
                  <a:lnTo>
                    <a:pt x="188" y="90"/>
                  </a:lnTo>
                  <a:lnTo>
                    <a:pt x="198" y="98"/>
                  </a:lnTo>
                  <a:lnTo>
                    <a:pt x="204" y="108"/>
                  </a:lnTo>
                  <a:lnTo>
                    <a:pt x="210" y="120"/>
                  </a:lnTo>
                  <a:lnTo>
                    <a:pt x="212" y="134"/>
                  </a:lnTo>
                  <a:lnTo>
                    <a:pt x="214" y="150"/>
                  </a:lnTo>
                  <a:lnTo>
                    <a:pt x="214" y="290"/>
                  </a:lnTo>
                  <a:lnTo>
                    <a:pt x="214" y="290"/>
                  </a:lnTo>
                  <a:lnTo>
                    <a:pt x="214" y="296"/>
                  </a:lnTo>
                  <a:lnTo>
                    <a:pt x="216" y="302"/>
                  </a:lnTo>
                  <a:lnTo>
                    <a:pt x="220" y="308"/>
                  </a:lnTo>
                  <a:lnTo>
                    <a:pt x="224" y="314"/>
                  </a:lnTo>
                  <a:lnTo>
                    <a:pt x="230" y="318"/>
                  </a:lnTo>
                  <a:lnTo>
                    <a:pt x="234" y="322"/>
                  </a:lnTo>
                  <a:lnTo>
                    <a:pt x="242" y="324"/>
                  </a:lnTo>
                  <a:lnTo>
                    <a:pt x="248" y="324"/>
                  </a:lnTo>
                  <a:lnTo>
                    <a:pt x="298" y="324"/>
                  </a:lnTo>
                  <a:lnTo>
                    <a:pt x="298" y="150"/>
                  </a:lnTo>
                  <a:lnTo>
                    <a:pt x="298" y="150"/>
                  </a:lnTo>
                  <a:lnTo>
                    <a:pt x="300" y="134"/>
                  </a:lnTo>
                  <a:lnTo>
                    <a:pt x="304" y="120"/>
                  </a:lnTo>
                  <a:lnTo>
                    <a:pt x="310" y="108"/>
                  </a:lnTo>
                  <a:lnTo>
                    <a:pt x="318" y="98"/>
                  </a:lnTo>
                  <a:lnTo>
                    <a:pt x="328" y="90"/>
                  </a:lnTo>
                  <a:lnTo>
                    <a:pt x="340" y="84"/>
                  </a:lnTo>
                  <a:lnTo>
                    <a:pt x="352" y="80"/>
                  </a:lnTo>
                  <a:lnTo>
                    <a:pt x="366" y="80"/>
                  </a:lnTo>
                  <a:lnTo>
                    <a:pt x="366" y="80"/>
                  </a:lnTo>
                  <a:lnTo>
                    <a:pt x="380" y="80"/>
                  </a:lnTo>
                  <a:lnTo>
                    <a:pt x="392" y="84"/>
                  </a:lnTo>
                  <a:lnTo>
                    <a:pt x="402" y="90"/>
                  </a:lnTo>
                  <a:lnTo>
                    <a:pt x="410" y="98"/>
                  </a:lnTo>
                  <a:lnTo>
                    <a:pt x="418" y="108"/>
                  </a:lnTo>
                  <a:lnTo>
                    <a:pt x="424" y="120"/>
                  </a:lnTo>
                  <a:lnTo>
                    <a:pt x="426" y="134"/>
                  </a:lnTo>
                  <a:lnTo>
                    <a:pt x="428" y="150"/>
                  </a:lnTo>
                  <a:lnTo>
                    <a:pt x="428" y="290"/>
                  </a:lnTo>
                  <a:lnTo>
                    <a:pt x="428" y="290"/>
                  </a:lnTo>
                  <a:lnTo>
                    <a:pt x="428" y="296"/>
                  </a:lnTo>
                  <a:lnTo>
                    <a:pt x="430" y="302"/>
                  </a:lnTo>
                  <a:lnTo>
                    <a:pt x="434" y="308"/>
                  </a:lnTo>
                  <a:lnTo>
                    <a:pt x="438" y="314"/>
                  </a:lnTo>
                  <a:lnTo>
                    <a:pt x="442" y="318"/>
                  </a:lnTo>
                  <a:lnTo>
                    <a:pt x="448" y="322"/>
                  </a:lnTo>
                  <a:lnTo>
                    <a:pt x="454" y="324"/>
                  </a:lnTo>
                  <a:lnTo>
                    <a:pt x="462" y="324"/>
                  </a:lnTo>
                  <a:lnTo>
                    <a:pt x="512" y="324"/>
                  </a:lnTo>
                  <a:lnTo>
                    <a:pt x="512" y="122"/>
                  </a:lnTo>
                  <a:lnTo>
                    <a:pt x="512" y="122"/>
                  </a:lnTo>
                  <a:lnTo>
                    <a:pt x="510" y="96"/>
                  </a:lnTo>
                  <a:lnTo>
                    <a:pt x="506" y="84"/>
                  </a:lnTo>
                  <a:lnTo>
                    <a:pt x="502" y="72"/>
                  </a:lnTo>
                  <a:lnTo>
                    <a:pt x="498" y="62"/>
                  </a:lnTo>
                  <a:lnTo>
                    <a:pt x="492" y="52"/>
                  </a:lnTo>
                  <a:lnTo>
                    <a:pt x="486" y="42"/>
                  </a:lnTo>
                  <a:lnTo>
                    <a:pt x="478" y="34"/>
                  </a:lnTo>
                  <a:lnTo>
                    <a:pt x="470" y="26"/>
                  </a:lnTo>
                  <a:lnTo>
                    <a:pt x="460" y="20"/>
                  </a:lnTo>
                  <a:lnTo>
                    <a:pt x="450" y="14"/>
                  </a:lnTo>
                  <a:lnTo>
                    <a:pt x="438" y="8"/>
                  </a:lnTo>
                  <a:lnTo>
                    <a:pt x="426" y="4"/>
                  </a:lnTo>
                  <a:lnTo>
                    <a:pt x="414" y="2"/>
                  </a:lnTo>
                  <a:lnTo>
                    <a:pt x="388" y="0"/>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sp>
          <p:nvSpPr>
            <p:cNvPr id="11" name="Freeform 10">
              <a:extLst>
                <a:ext uri="{FF2B5EF4-FFF2-40B4-BE49-F238E27FC236}">
                  <a16:creationId xmlns:a16="http://schemas.microsoft.com/office/drawing/2014/main" id="{8A826146-4B6B-4940-B578-7BD7F2A9C6DB}"/>
                </a:ext>
              </a:extLst>
            </p:cNvPr>
            <p:cNvSpPr>
              <a:spLocks/>
            </p:cNvSpPr>
            <p:nvPr/>
          </p:nvSpPr>
          <p:spPr bwMode="auto">
            <a:xfrm>
              <a:off x="4724400" y="3257550"/>
              <a:ext cx="476250" cy="527050"/>
            </a:xfrm>
            <a:custGeom>
              <a:avLst/>
              <a:gdLst>
                <a:gd name="T0" fmla="*/ 144 w 300"/>
                <a:gd name="T1" fmla="*/ 126 h 332"/>
                <a:gd name="T2" fmla="*/ 124 w 300"/>
                <a:gd name="T3" fmla="*/ 122 h 332"/>
                <a:gd name="T4" fmla="*/ 104 w 300"/>
                <a:gd name="T5" fmla="*/ 114 h 332"/>
                <a:gd name="T6" fmla="*/ 98 w 300"/>
                <a:gd name="T7" fmla="*/ 104 h 332"/>
                <a:gd name="T8" fmla="*/ 96 w 300"/>
                <a:gd name="T9" fmla="*/ 98 h 332"/>
                <a:gd name="T10" fmla="*/ 100 w 300"/>
                <a:gd name="T11" fmla="*/ 86 h 332"/>
                <a:gd name="T12" fmla="*/ 108 w 300"/>
                <a:gd name="T13" fmla="*/ 78 h 332"/>
                <a:gd name="T14" fmla="*/ 124 w 300"/>
                <a:gd name="T15" fmla="*/ 72 h 332"/>
                <a:gd name="T16" fmla="*/ 144 w 300"/>
                <a:gd name="T17" fmla="*/ 70 h 332"/>
                <a:gd name="T18" fmla="*/ 192 w 300"/>
                <a:gd name="T19" fmla="*/ 76 h 332"/>
                <a:gd name="T20" fmla="*/ 232 w 300"/>
                <a:gd name="T21" fmla="*/ 90 h 332"/>
                <a:gd name="T22" fmla="*/ 238 w 300"/>
                <a:gd name="T23" fmla="*/ 92 h 332"/>
                <a:gd name="T24" fmla="*/ 258 w 300"/>
                <a:gd name="T25" fmla="*/ 90 h 332"/>
                <a:gd name="T26" fmla="*/ 268 w 300"/>
                <a:gd name="T27" fmla="*/ 82 h 332"/>
                <a:gd name="T28" fmla="*/ 276 w 300"/>
                <a:gd name="T29" fmla="*/ 72 h 332"/>
                <a:gd name="T30" fmla="*/ 292 w 300"/>
                <a:gd name="T31" fmla="*/ 38 h 332"/>
                <a:gd name="T32" fmla="*/ 224 w 300"/>
                <a:gd name="T33" fmla="*/ 12 h 332"/>
                <a:gd name="T34" fmla="*/ 166 w 300"/>
                <a:gd name="T35" fmla="*/ 2 h 332"/>
                <a:gd name="T36" fmla="*/ 146 w 300"/>
                <a:gd name="T37" fmla="*/ 0 h 332"/>
                <a:gd name="T38" fmla="*/ 94 w 300"/>
                <a:gd name="T39" fmla="*/ 6 h 332"/>
                <a:gd name="T40" fmla="*/ 50 w 300"/>
                <a:gd name="T41" fmla="*/ 24 h 332"/>
                <a:gd name="T42" fmla="*/ 32 w 300"/>
                <a:gd name="T43" fmla="*/ 38 h 332"/>
                <a:gd name="T44" fmla="*/ 20 w 300"/>
                <a:gd name="T45" fmla="*/ 56 h 332"/>
                <a:gd name="T46" fmla="*/ 12 w 300"/>
                <a:gd name="T47" fmla="*/ 76 h 332"/>
                <a:gd name="T48" fmla="*/ 8 w 300"/>
                <a:gd name="T49" fmla="*/ 98 h 332"/>
                <a:gd name="T50" fmla="*/ 10 w 300"/>
                <a:gd name="T51" fmla="*/ 116 h 332"/>
                <a:gd name="T52" fmla="*/ 20 w 300"/>
                <a:gd name="T53" fmla="*/ 148 h 332"/>
                <a:gd name="T54" fmla="*/ 46 w 300"/>
                <a:gd name="T55" fmla="*/ 174 h 332"/>
                <a:gd name="T56" fmla="*/ 92 w 300"/>
                <a:gd name="T57" fmla="*/ 192 h 332"/>
                <a:gd name="T58" fmla="*/ 142 w 300"/>
                <a:gd name="T59" fmla="*/ 202 h 332"/>
                <a:gd name="T60" fmla="*/ 170 w 300"/>
                <a:gd name="T61" fmla="*/ 206 h 332"/>
                <a:gd name="T62" fmla="*/ 202 w 300"/>
                <a:gd name="T63" fmla="*/ 214 h 332"/>
                <a:gd name="T64" fmla="*/ 212 w 300"/>
                <a:gd name="T65" fmla="*/ 224 h 332"/>
                <a:gd name="T66" fmla="*/ 212 w 300"/>
                <a:gd name="T67" fmla="*/ 232 h 332"/>
                <a:gd name="T68" fmla="*/ 208 w 300"/>
                <a:gd name="T69" fmla="*/ 246 h 332"/>
                <a:gd name="T70" fmla="*/ 194 w 300"/>
                <a:gd name="T71" fmla="*/ 256 h 332"/>
                <a:gd name="T72" fmla="*/ 172 w 300"/>
                <a:gd name="T73" fmla="*/ 260 h 332"/>
                <a:gd name="T74" fmla="*/ 142 w 300"/>
                <a:gd name="T75" fmla="*/ 262 h 332"/>
                <a:gd name="T76" fmla="*/ 106 w 300"/>
                <a:gd name="T77" fmla="*/ 258 h 332"/>
                <a:gd name="T78" fmla="*/ 76 w 300"/>
                <a:gd name="T79" fmla="*/ 248 h 332"/>
                <a:gd name="T80" fmla="*/ 30 w 300"/>
                <a:gd name="T81" fmla="*/ 228 h 332"/>
                <a:gd name="T82" fmla="*/ 0 w 300"/>
                <a:gd name="T83" fmla="*/ 292 h 332"/>
                <a:gd name="T84" fmla="*/ 34 w 300"/>
                <a:gd name="T85" fmla="*/ 310 h 332"/>
                <a:gd name="T86" fmla="*/ 70 w 300"/>
                <a:gd name="T87" fmla="*/ 322 h 332"/>
                <a:gd name="T88" fmla="*/ 140 w 300"/>
                <a:gd name="T89" fmla="*/ 332 h 332"/>
                <a:gd name="T90" fmla="*/ 178 w 300"/>
                <a:gd name="T91" fmla="*/ 332 h 332"/>
                <a:gd name="T92" fmla="*/ 238 w 300"/>
                <a:gd name="T93" fmla="*/ 318 h 332"/>
                <a:gd name="T94" fmla="*/ 260 w 300"/>
                <a:gd name="T95" fmla="*/ 308 h 332"/>
                <a:gd name="T96" fmla="*/ 278 w 300"/>
                <a:gd name="T97" fmla="*/ 292 h 332"/>
                <a:gd name="T98" fmla="*/ 290 w 300"/>
                <a:gd name="T99" fmla="*/ 276 h 332"/>
                <a:gd name="T100" fmla="*/ 298 w 300"/>
                <a:gd name="T101" fmla="*/ 254 h 332"/>
                <a:gd name="T102" fmla="*/ 300 w 300"/>
                <a:gd name="T103" fmla="*/ 232 h 332"/>
                <a:gd name="T104" fmla="*/ 300 w 300"/>
                <a:gd name="T105" fmla="*/ 220 h 332"/>
                <a:gd name="T106" fmla="*/ 296 w 300"/>
                <a:gd name="T107" fmla="*/ 200 h 332"/>
                <a:gd name="T108" fmla="*/ 282 w 300"/>
                <a:gd name="T109" fmla="*/ 176 h 332"/>
                <a:gd name="T110" fmla="*/ 250 w 300"/>
                <a:gd name="T111" fmla="*/ 150 h 332"/>
                <a:gd name="T112" fmla="*/ 206 w 300"/>
                <a:gd name="T113" fmla="*/ 136 h 332"/>
                <a:gd name="T114" fmla="*/ 182 w 300"/>
                <a:gd name="T115" fmla="*/ 1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332">
                  <a:moveTo>
                    <a:pt x="182" y="132"/>
                  </a:moveTo>
                  <a:lnTo>
                    <a:pt x="144" y="126"/>
                  </a:lnTo>
                  <a:lnTo>
                    <a:pt x="144" y="126"/>
                  </a:lnTo>
                  <a:lnTo>
                    <a:pt x="124" y="122"/>
                  </a:lnTo>
                  <a:lnTo>
                    <a:pt x="110" y="118"/>
                  </a:lnTo>
                  <a:lnTo>
                    <a:pt x="104" y="114"/>
                  </a:lnTo>
                  <a:lnTo>
                    <a:pt x="100" y="110"/>
                  </a:lnTo>
                  <a:lnTo>
                    <a:pt x="98" y="104"/>
                  </a:lnTo>
                  <a:lnTo>
                    <a:pt x="96" y="98"/>
                  </a:lnTo>
                  <a:lnTo>
                    <a:pt x="96" y="98"/>
                  </a:lnTo>
                  <a:lnTo>
                    <a:pt x="98" y="92"/>
                  </a:lnTo>
                  <a:lnTo>
                    <a:pt x="100" y="86"/>
                  </a:lnTo>
                  <a:lnTo>
                    <a:pt x="104" y="82"/>
                  </a:lnTo>
                  <a:lnTo>
                    <a:pt x="108" y="78"/>
                  </a:lnTo>
                  <a:lnTo>
                    <a:pt x="116" y="74"/>
                  </a:lnTo>
                  <a:lnTo>
                    <a:pt x="124" y="72"/>
                  </a:lnTo>
                  <a:lnTo>
                    <a:pt x="144" y="70"/>
                  </a:lnTo>
                  <a:lnTo>
                    <a:pt x="144" y="70"/>
                  </a:lnTo>
                  <a:lnTo>
                    <a:pt x="168" y="72"/>
                  </a:lnTo>
                  <a:lnTo>
                    <a:pt x="192" y="76"/>
                  </a:lnTo>
                  <a:lnTo>
                    <a:pt x="212" y="82"/>
                  </a:lnTo>
                  <a:lnTo>
                    <a:pt x="232" y="90"/>
                  </a:lnTo>
                  <a:lnTo>
                    <a:pt x="232" y="90"/>
                  </a:lnTo>
                  <a:lnTo>
                    <a:pt x="238" y="92"/>
                  </a:lnTo>
                  <a:lnTo>
                    <a:pt x="246" y="92"/>
                  </a:lnTo>
                  <a:lnTo>
                    <a:pt x="258" y="90"/>
                  </a:lnTo>
                  <a:lnTo>
                    <a:pt x="264" y="86"/>
                  </a:lnTo>
                  <a:lnTo>
                    <a:pt x="268" y="82"/>
                  </a:lnTo>
                  <a:lnTo>
                    <a:pt x="274" y="78"/>
                  </a:lnTo>
                  <a:lnTo>
                    <a:pt x="276" y="72"/>
                  </a:lnTo>
                  <a:lnTo>
                    <a:pt x="292" y="38"/>
                  </a:lnTo>
                  <a:lnTo>
                    <a:pt x="292" y="38"/>
                  </a:lnTo>
                  <a:lnTo>
                    <a:pt x="260" y="22"/>
                  </a:lnTo>
                  <a:lnTo>
                    <a:pt x="224" y="12"/>
                  </a:lnTo>
                  <a:lnTo>
                    <a:pt x="186" y="4"/>
                  </a:lnTo>
                  <a:lnTo>
                    <a:pt x="166" y="2"/>
                  </a:lnTo>
                  <a:lnTo>
                    <a:pt x="146" y="0"/>
                  </a:lnTo>
                  <a:lnTo>
                    <a:pt x="146" y="0"/>
                  </a:lnTo>
                  <a:lnTo>
                    <a:pt x="118" y="2"/>
                  </a:lnTo>
                  <a:lnTo>
                    <a:pt x="94" y="6"/>
                  </a:lnTo>
                  <a:lnTo>
                    <a:pt x="70" y="14"/>
                  </a:lnTo>
                  <a:lnTo>
                    <a:pt x="50" y="24"/>
                  </a:lnTo>
                  <a:lnTo>
                    <a:pt x="40" y="30"/>
                  </a:lnTo>
                  <a:lnTo>
                    <a:pt x="32" y="38"/>
                  </a:lnTo>
                  <a:lnTo>
                    <a:pt x="26" y="46"/>
                  </a:lnTo>
                  <a:lnTo>
                    <a:pt x="20" y="56"/>
                  </a:lnTo>
                  <a:lnTo>
                    <a:pt x="16" y="64"/>
                  </a:lnTo>
                  <a:lnTo>
                    <a:pt x="12" y="76"/>
                  </a:lnTo>
                  <a:lnTo>
                    <a:pt x="10" y="86"/>
                  </a:lnTo>
                  <a:lnTo>
                    <a:pt x="8" y="98"/>
                  </a:lnTo>
                  <a:lnTo>
                    <a:pt x="8" y="98"/>
                  </a:lnTo>
                  <a:lnTo>
                    <a:pt x="10" y="116"/>
                  </a:lnTo>
                  <a:lnTo>
                    <a:pt x="12" y="134"/>
                  </a:lnTo>
                  <a:lnTo>
                    <a:pt x="20" y="148"/>
                  </a:lnTo>
                  <a:lnTo>
                    <a:pt x="30" y="162"/>
                  </a:lnTo>
                  <a:lnTo>
                    <a:pt x="46" y="174"/>
                  </a:lnTo>
                  <a:lnTo>
                    <a:pt x="66" y="184"/>
                  </a:lnTo>
                  <a:lnTo>
                    <a:pt x="92" y="192"/>
                  </a:lnTo>
                  <a:lnTo>
                    <a:pt x="124" y="200"/>
                  </a:lnTo>
                  <a:lnTo>
                    <a:pt x="142" y="202"/>
                  </a:lnTo>
                  <a:lnTo>
                    <a:pt x="142" y="202"/>
                  </a:lnTo>
                  <a:lnTo>
                    <a:pt x="170" y="206"/>
                  </a:lnTo>
                  <a:lnTo>
                    <a:pt x="192" y="210"/>
                  </a:lnTo>
                  <a:lnTo>
                    <a:pt x="202" y="214"/>
                  </a:lnTo>
                  <a:lnTo>
                    <a:pt x="208" y="218"/>
                  </a:lnTo>
                  <a:lnTo>
                    <a:pt x="212" y="224"/>
                  </a:lnTo>
                  <a:lnTo>
                    <a:pt x="212" y="232"/>
                  </a:lnTo>
                  <a:lnTo>
                    <a:pt x="212" y="232"/>
                  </a:lnTo>
                  <a:lnTo>
                    <a:pt x="212" y="240"/>
                  </a:lnTo>
                  <a:lnTo>
                    <a:pt x="208" y="246"/>
                  </a:lnTo>
                  <a:lnTo>
                    <a:pt x="202" y="252"/>
                  </a:lnTo>
                  <a:lnTo>
                    <a:pt x="194" y="256"/>
                  </a:lnTo>
                  <a:lnTo>
                    <a:pt x="184" y="258"/>
                  </a:lnTo>
                  <a:lnTo>
                    <a:pt x="172" y="260"/>
                  </a:lnTo>
                  <a:lnTo>
                    <a:pt x="142" y="262"/>
                  </a:lnTo>
                  <a:lnTo>
                    <a:pt x="142" y="262"/>
                  </a:lnTo>
                  <a:lnTo>
                    <a:pt x="124" y="260"/>
                  </a:lnTo>
                  <a:lnTo>
                    <a:pt x="106" y="258"/>
                  </a:lnTo>
                  <a:lnTo>
                    <a:pt x="90" y="254"/>
                  </a:lnTo>
                  <a:lnTo>
                    <a:pt x="76" y="248"/>
                  </a:lnTo>
                  <a:lnTo>
                    <a:pt x="50" y="238"/>
                  </a:lnTo>
                  <a:lnTo>
                    <a:pt x="30" y="228"/>
                  </a:lnTo>
                  <a:lnTo>
                    <a:pt x="0" y="292"/>
                  </a:lnTo>
                  <a:lnTo>
                    <a:pt x="0" y="292"/>
                  </a:lnTo>
                  <a:lnTo>
                    <a:pt x="16" y="302"/>
                  </a:lnTo>
                  <a:lnTo>
                    <a:pt x="34" y="310"/>
                  </a:lnTo>
                  <a:lnTo>
                    <a:pt x="52" y="316"/>
                  </a:lnTo>
                  <a:lnTo>
                    <a:pt x="70" y="322"/>
                  </a:lnTo>
                  <a:lnTo>
                    <a:pt x="106" y="330"/>
                  </a:lnTo>
                  <a:lnTo>
                    <a:pt x="140" y="332"/>
                  </a:lnTo>
                  <a:lnTo>
                    <a:pt x="140" y="332"/>
                  </a:lnTo>
                  <a:lnTo>
                    <a:pt x="178" y="332"/>
                  </a:lnTo>
                  <a:lnTo>
                    <a:pt x="210" y="326"/>
                  </a:lnTo>
                  <a:lnTo>
                    <a:pt x="238" y="318"/>
                  </a:lnTo>
                  <a:lnTo>
                    <a:pt x="250" y="314"/>
                  </a:lnTo>
                  <a:lnTo>
                    <a:pt x="260" y="308"/>
                  </a:lnTo>
                  <a:lnTo>
                    <a:pt x="270" y="300"/>
                  </a:lnTo>
                  <a:lnTo>
                    <a:pt x="278" y="292"/>
                  </a:lnTo>
                  <a:lnTo>
                    <a:pt x="284" y="284"/>
                  </a:lnTo>
                  <a:lnTo>
                    <a:pt x="290" y="276"/>
                  </a:lnTo>
                  <a:lnTo>
                    <a:pt x="294" y="266"/>
                  </a:lnTo>
                  <a:lnTo>
                    <a:pt x="298" y="254"/>
                  </a:lnTo>
                  <a:lnTo>
                    <a:pt x="300" y="244"/>
                  </a:lnTo>
                  <a:lnTo>
                    <a:pt x="300" y="232"/>
                  </a:lnTo>
                  <a:lnTo>
                    <a:pt x="300" y="232"/>
                  </a:lnTo>
                  <a:lnTo>
                    <a:pt x="300" y="220"/>
                  </a:lnTo>
                  <a:lnTo>
                    <a:pt x="298" y="210"/>
                  </a:lnTo>
                  <a:lnTo>
                    <a:pt x="296" y="200"/>
                  </a:lnTo>
                  <a:lnTo>
                    <a:pt x="292" y="192"/>
                  </a:lnTo>
                  <a:lnTo>
                    <a:pt x="282" y="176"/>
                  </a:lnTo>
                  <a:lnTo>
                    <a:pt x="268" y="162"/>
                  </a:lnTo>
                  <a:lnTo>
                    <a:pt x="250" y="150"/>
                  </a:lnTo>
                  <a:lnTo>
                    <a:pt x="230" y="142"/>
                  </a:lnTo>
                  <a:lnTo>
                    <a:pt x="206" y="136"/>
                  </a:lnTo>
                  <a:lnTo>
                    <a:pt x="182" y="132"/>
                  </a:lnTo>
                  <a:lnTo>
                    <a:pt x="182"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grpSp>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0549656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grpSp>
        <p:nvGrpSpPr>
          <p:cNvPr id="35" name="Group 34">
            <a:extLst>
              <a:ext uri="{FF2B5EF4-FFF2-40B4-BE49-F238E27FC236}">
                <a16:creationId xmlns:a16="http://schemas.microsoft.com/office/drawing/2014/main" id="{303469C6-52A9-4A54-9AF3-AD3CBF3800F0}"/>
              </a:ext>
            </a:extLst>
          </p:cNvPr>
          <p:cNvGrpSpPr>
            <a:grpSpLocks noChangeAspect="1"/>
          </p:cNvGrpSpPr>
          <p:nvPr userDrawn="1"/>
        </p:nvGrpSpPr>
        <p:grpSpPr>
          <a:xfrm>
            <a:off x="582041" y="554359"/>
            <a:ext cx="1243619" cy="322418"/>
            <a:chOff x="4724400" y="3073400"/>
            <a:chExt cx="2743200" cy="711200"/>
          </a:xfrm>
          <a:solidFill>
            <a:srgbClr val="0C62FB"/>
          </a:solidFill>
        </p:grpSpPr>
        <p:sp>
          <p:nvSpPr>
            <p:cNvPr id="36" name="Freeform 5">
              <a:extLst>
                <a:ext uri="{FF2B5EF4-FFF2-40B4-BE49-F238E27FC236}">
                  <a16:creationId xmlns:a16="http://schemas.microsoft.com/office/drawing/2014/main" id="{079822FC-FC4A-4C32-9A7B-2F8E3FD5B086}"/>
                </a:ext>
              </a:extLst>
            </p:cNvPr>
            <p:cNvSpPr>
              <a:spLocks/>
            </p:cNvSpPr>
            <p:nvPr/>
          </p:nvSpPr>
          <p:spPr bwMode="auto">
            <a:xfrm>
              <a:off x="5222875" y="3073400"/>
              <a:ext cx="133350" cy="698500"/>
            </a:xfrm>
            <a:custGeom>
              <a:avLst/>
              <a:gdLst>
                <a:gd name="T0" fmla="*/ 0 w 84"/>
                <a:gd name="T1" fmla="*/ 406 h 440"/>
                <a:gd name="T2" fmla="*/ 0 w 84"/>
                <a:gd name="T3" fmla="*/ 406 h 440"/>
                <a:gd name="T4" fmla="*/ 0 w 84"/>
                <a:gd name="T5" fmla="*/ 412 h 440"/>
                <a:gd name="T6" fmla="*/ 2 w 84"/>
                <a:gd name="T7" fmla="*/ 418 h 440"/>
                <a:gd name="T8" fmla="*/ 6 w 84"/>
                <a:gd name="T9" fmla="*/ 424 h 440"/>
                <a:gd name="T10" fmla="*/ 10 w 84"/>
                <a:gd name="T11" fmla="*/ 430 h 440"/>
                <a:gd name="T12" fmla="*/ 14 w 84"/>
                <a:gd name="T13" fmla="*/ 434 h 440"/>
                <a:gd name="T14" fmla="*/ 20 w 84"/>
                <a:gd name="T15" fmla="*/ 438 h 440"/>
                <a:gd name="T16" fmla="*/ 28 w 84"/>
                <a:gd name="T17" fmla="*/ 440 h 440"/>
                <a:gd name="T18" fmla="*/ 34 w 84"/>
                <a:gd name="T19" fmla="*/ 440 h 440"/>
                <a:gd name="T20" fmla="*/ 84 w 84"/>
                <a:gd name="T21" fmla="*/ 440 h 440"/>
                <a:gd name="T22" fmla="*/ 84 w 84"/>
                <a:gd name="T23" fmla="*/ 0 h 440"/>
                <a:gd name="T24" fmla="*/ 0 w 84"/>
                <a:gd name="T25" fmla="*/ 0 h 440"/>
                <a:gd name="T26" fmla="*/ 0 w 84"/>
                <a:gd name="T27"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440">
                  <a:moveTo>
                    <a:pt x="0" y="406"/>
                  </a:moveTo>
                  <a:lnTo>
                    <a:pt x="0" y="406"/>
                  </a:lnTo>
                  <a:lnTo>
                    <a:pt x="0" y="412"/>
                  </a:lnTo>
                  <a:lnTo>
                    <a:pt x="2" y="418"/>
                  </a:lnTo>
                  <a:lnTo>
                    <a:pt x="6" y="424"/>
                  </a:lnTo>
                  <a:lnTo>
                    <a:pt x="10" y="430"/>
                  </a:lnTo>
                  <a:lnTo>
                    <a:pt x="14" y="434"/>
                  </a:lnTo>
                  <a:lnTo>
                    <a:pt x="20" y="438"/>
                  </a:lnTo>
                  <a:lnTo>
                    <a:pt x="28" y="440"/>
                  </a:lnTo>
                  <a:lnTo>
                    <a:pt x="34" y="440"/>
                  </a:lnTo>
                  <a:lnTo>
                    <a:pt x="84" y="440"/>
                  </a:lnTo>
                  <a:lnTo>
                    <a:pt x="84" y="0"/>
                  </a:lnTo>
                  <a:lnTo>
                    <a:pt x="0" y="0"/>
                  </a:lnTo>
                  <a:lnTo>
                    <a:pt x="0" y="4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sp>
          <p:nvSpPr>
            <p:cNvPr id="55" name="Freeform 6">
              <a:extLst>
                <a:ext uri="{FF2B5EF4-FFF2-40B4-BE49-F238E27FC236}">
                  <a16:creationId xmlns:a16="http://schemas.microsoft.com/office/drawing/2014/main" id="{3EF0760A-D951-445D-8272-80B385AEF713}"/>
                </a:ext>
              </a:extLst>
            </p:cNvPr>
            <p:cNvSpPr>
              <a:spLocks noEditPoints="1"/>
            </p:cNvSpPr>
            <p:nvPr/>
          </p:nvSpPr>
          <p:spPr bwMode="auto">
            <a:xfrm>
              <a:off x="5378450" y="3257550"/>
              <a:ext cx="523875" cy="527050"/>
            </a:xfrm>
            <a:custGeom>
              <a:avLst/>
              <a:gdLst>
                <a:gd name="T0" fmla="*/ 248 w 330"/>
                <a:gd name="T1" fmla="*/ 42 h 332"/>
                <a:gd name="T2" fmla="*/ 230 w 330"/>
                <a:gd name="T3" fmla="*/ 26 h 332"/>
                <a:gd name="T4" fmla="*/ 208 w 330"/>
                <a:gd name="T5" fmla="*/ 12 h 332"/>
                <a:gd name="T6" fmla="*/ 184 w 330"/>
                <a:gd name="T7" fmla="*/ 2 h 332"/>
                <a:gd name="T8" fmla="*/ 154 w 330"/>
                <a:gd name="T9" fmla="*/ 0 h 332"/>
                <a:gd name="T10" fmla="*/ 138 w 330"/>
                <a:gd name="T11" fmla="*/ 0 h 332"/>
                <a:gd name="T12" fmla="*/ 106 w 330"/>
                <a:gd name="T13" fmla="*/ 6 h 332"/>
                <a:gd name="T14" fmla="*/ 80 w 330"/>
                <a:gd name="T15" fmla="*/ 18 h 332"/>
                <a:gd name="T16" fmla="*/ 54 w 330"/>
                <a:gd name="T17" fmla="*/ 36 h 332"/>
                <a:gd name="T18" fmla="*/ 34 w 330"/>
                <a:gd name="T19" fmla="*/ 58 h 332"/>
                <a:gd name="T20" fmla="*/ 18 w 330"/>
                <a:gd name="T21" fmla="*/ 86 h 332"/>
                <a:gd name="T22" fmla="*/ 6 w 330"/>
                <a:gd name="T23" fmla="*/ 116 h 332"/>
                <a:gd name="T24" fmla="*/ 0 w 330"/>
                <a:gd name="T25" fmla="*/ 148 h 332"/>
                <a:gd name="T26" fmla="*/ 0 w 330"/>
                <a:gd name="T27" fmla="*/ 166 h 332"/>
                <a:gd name="T28" fmla="*/ 4 w 330"/>
                <a:gd name="T29" fmla="*/ 200 h 332"/>
                <a:gd name="T30" fmla="*/ 12 w 330"/>
                <a:gd name="T31" fmla="*/ 232 h 332"/>
                <a:gd name="T32" fmla="*/ 26 w 330"/>
                <a:gd name="T33" fmla="*/ 260 h 332"/>
                <a:gd name="T34" fmla="*/ 44 w 330"/>
                <a:gd name="T35" fmla="*/ 284 h 332"/>
                <a:gd name="T36" fmla="*/ 66 w 330"/>
                <a:gd name="T37" fmla="*/ 304 h 332"/>
                <a:gd name="T38" fmla="*/ 92 w 330"/>
                <a:gd name="T39" fmla="*/ 320 h 332"/>
                <a:gd name="T40" fmla="*/ 122 w 330"/>
                <a:gd name="T41" fmla="*/ 328 h 332"/>
                <a:gd name="T42" fmla="*/ 154 w 330"/>
                <a:gd name="T43" fmla="*/ 332 h 332"/>
                <a:gd name="T44" fmla="*/ 168 w 330"/>
                <a:gd name="T45" fmla="*/ 332 h 332"/>
                <a:gd name="T46" fmla="*/ 196 w 330"/>
                <a:gd name="T47" fmla="*/ 324 h 332"/>
                <a:gd name="T48" fmla="*/ 220 w 330"/>
                <a:gd name="T49" fmla="*/ 314 h 332"/>
                <a:gd name="T50" fmla="*/ 240 w 330"/>
                <a:gd name="T51" fmla="*/ 298 h 332"/>
                <a:gd name="T52" fmla="*/ 248 w 330"/>
                <a:gd name="T53" fmla="*/ 290 h 332"/>
                <a:gd name="T54" fmla="*/ 248 w 330"/>
                <a:gd name="T55" fmla="*/ 296 h 332"/>
                <a:gd name="T56" fmla="*/ 254 w 330"/>
                <a:gd name="T57" fmla="*/ 308 h 332"/>
                <a:gd name="T58" fmla="*/ 262 w 330"/>
                <a:gd name="T59" fmla="*/ 318 h 332"/>
                <a:gd name="T60" fmla="*/ 276 w 330"/>
                <a:gd name="T61" fmla="*/ 324 h 332"/>
                <a:gd name="T62" fmla="*/ 330 w 330"/>
                <a:gd name="T63" fmla="*/ 324 h 332"/>
                <a:gd name="T64" fmla="*/ 248 w 330"/>
                <a:gd name="T65" fmla="*/ 8 h 332"/>
                <a:gd name="T66" fmla="*/ 168 w 330"/>
                <a:gd name="T67" fmla="*/ 252 h 332"/>
                <a:gd name="T68" fmla="*/ 150 w 330"/>
                <a:gd name="T69" fmla="*/ 250 h 332"/>
                <a:gd name="T70" fmla="*/ 122 w 330"/>
                <a:gd name="T71" fmla="*/ 238 h 332"/>
                <a:gd name="T72" fmla="*/ 100 w 330"/>
                <a:gd name="T73" fmla="*/ 214 h 332"/>
                <a:gd name="T74" fmla="*/ 88 w 330"/>
                <a:gd name="T75" fmla="*/ 184 h 332"/>
                <a:gd name="T76" fmla="*/ 88 w 330"/>
                <a:gd name="T77" fmla="*/ 166 h 332"/>
                <a:gd name="T78" fmla="*/ 92 w 330"/>
                <a:gd name="T79" fmla="*/ 132 h 332"/>
                <a:gd name="T80" fmla="*/ 110 w 330"/>
                <a:gd name="T81" fmla="*/ 104 h 332"/>
                <a:gd name="T82" fmla="*/ 134 w 330"/>
                <a:gd name="T83" fmla="*/ 86 h 332"/>
                <a:gd name="T84" fmla="*/ 168 w 330"/>
                <a:gd name="T85" fmla="*/ 78 h 332"/>
                <a:gd name="T86" fmla="*/ 186 w 330"/>
                <a:gd name="T87" fmla="*/ 80 h 332"/>
                <a:gd name="T88" fmla="*/ 216 w 330"/>
                <a:gd name="T89" fmla="*/ 94 h 332"/>
                <a:gd name="T90" fmla="*/ 238 w 330"/>
                <a:gd name="T91" fmla="*/ 116 h 332"/>
                <a:gd name="T92" fmla="*/ 248 w 330"/>
                <a:gd name="T93" fmla="*/ 148 h 332"/>
                <a:gd name="T94" fmla="*/ 250 w 330"/>
                <a:gd name="T95" fmla="*/ 166 h 332"/>
                <a:gd name="T96" fmla="*/ 244 w 330"/>
                <a:gd name="T97" fmla="*/ 200 h 332"/>
                <a:gd name="T98" fmla="*/ 228 w 330"/>
                <a:gd name="T99" fmla="*/ 228 h 332"/>
                <a:gd name="T100" fmla="*/ 202 w 330"/>
                <a:gd name="T101" fmla="*/ 246 h 332"/>
                <a:gd name="T102" fmla="*/ 168 w 330"/>
                <a:gd name="T103" fmla="*/ 25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0" h="332">
                  <a:moveTo>
                    <a:pt x="248" y="42"/>
                  </a:moveTo>
                  <a:lnTo>
                    <a:pt x="248" y="42"/>
                  </a:lnTo>
                  <a:lnTo>
                    <a:pt x="240" y="34"/>
                  </a:lnTo>
                  <a:lnTo>
                    <a:pt x="230" y="26"/>
                  </a:lnTo>
                  <a:lnTo>
                    <a:pt x="220" y="18"/>
                  </a:lnTo>
                  <a:lnTo>
                    <a:pt x="208" y="12"/>
                  </a:lnTo>
                  <a:lnTo>
                    <a:pt x="196" y="6"/>
                  </a:lnTo>
                  <a:lnTo>
                    <a:pt x="184" y="2"/>
                  </a:lnTo>
                  <a:lnTo>
                    <a:pt x="168" y="0"/>
                  </a:lnTo>
                  <a:lnTo>
                    <a:pt x="154" y="0"/>
                  </a:lnTo>
                  <a:lnTo>
                    <a:pt x="154" y="0"/>
                  </a:lnTo>
                  <a:lnTo>
                    <a:pt x="138" y="0"/>
                  </a:lnTo>
                  <a:lnTo>
                    <a:pt x="122" y="2"/>
                  </a:lnTo>
                  <a:lnTo>
                    <a:pt x="106" y="6"/>
                  </a:lnTo>
                  <a:lnTo>
                    <a:pt x="92" y="12"/>
                  </a:lnTo>
                  <a:lnTo>
                    <a:pt x="80" y="18"/>
                  </a:lnTo>
                  <a:lnTo>
                    <a:pt x="66" y="28"/>
                  </a:lnTo>
                  <a:lnTo>
                    <a:pt x="54" y="36"/>
                  </a:lnTo>
                  <a:lnTo>
                    <a:pt x="44" y="48"/>
                  </a:lnTo>
                  <a:lnTo>
                    <a:pt x="34" y="58"/>
                  </a:lnTo>
                  <a:lnTo>
                    <a:pt x="26" y="72"/>
                  </a:lnTo>
                  <a:lnTo>
                    <a:pt x="18" y="86"/>
                  </a:lnTo>
                  <a:lnTo>
                    <a:pt x="12" y="100"/>
                  </a:lnTo>
                  <a:lnTo>
                    <a:pt x="6" y="116"/>
                  </a:lnTo>
                  <a:lnTo>
                    <a:pt x="4" y="132"/>
                  </a:lnTo>
                  <a:lnTo>
                    <a:pt x="0" y="148"/>
                  </a:lnTo>
                  <a:lnTo>
                    <a:pt x="0" y="166"/>
                  </a:lnTo>
                  <a:lnTo>
                    <a:pt x="0" y="166"/>
                  </a:lnTo>
                  <a:lnTo>
                    <a:pt x="0" y="184"/>
                  </a:lnTo>
                  <a:lnTo>
                    <a:pt x="4" y="200"/>
                  </a:lnTo>
                  <a:lnTo>
                    <a:pt x="6" y="216"/>
                  </a:lnTo>
                  <a:lnTo>
                    <a:pt x="12" y="232"/>
                  </a:lnTo>
                  <a:lnTo>
                    <a:pt x="18" y="246"/>
                  </a:lnTo>
                  <a:lnTo>
                    <a:pt x="26" y="260"/>
                  </a:lnTo>
                  <a:lnTo>
                    <a:pt x="34" y="272"/>
                  </a:lnTo>
                  <a:lnTo>
                    <a:pt x="44" y="284"/>
                  </a:lnTo>
                  <a:lnTo>
                    <a:pt x="54" y="294"/>
                  </a:lnTo>
                  <a:lnTo>
                    <a:pt x="66" y="304"/>
                  </a:lnTo>
                  <a:lnTo>
                    <a:pt x="80" y="312"/>
                  </a:lnTo>
                  <a:lnTo>
                    <a:pt x="92" y="320"/>
                  </a:lnTo>
                  <a:lnTo>
                    <a:pt x="106" y="324"/>
                  </a:lnTo>
                  <a:lnTo>
                    <a:pt x="122" y="328"/>
                  </a:lnTo>
                  <a:lnTo>
                    <a:pt x="138" y="332"/>
                  </a:lnTo>
                  <a:lnTo>
                    <a:pt x="154" y="332"/>
                  </a:lnTo>
                  <a:lnTo>
                    <a:pt x="154" y="332"/>
                  </a:lnTo>
                  <a:lnTo>
                    <a:pt x="168" y="332"/>
                  </a:lnTo>
                  <a:lnTo>
                    <a:pt x="184" y="328"/>
                  </a:lnTo>
                  <a:lnTo>
                    <a:pt x="196" y="324"/>
                  </a:lnTo>
                  <a:lnTo>
                    <a:pt x="208" y="320"/>
                  </a:lnTo>
                  <a:lnTo>
                    <a:pt x="220" y="314"/>
                  </a:lnTo>
                  <a:lnTo>
                    <a:pt x="230" y="306"/>
                  </a:lnTo>
                  <a:lnTo>
                    <a:pt x="240" y="298"/>
                  </a:lnTo>
                  <a:lnTo>
                    <a:pt x="248" y="288"/>
                  </a:lnTo>
                  <a:lnTo>
                    <a:pt x="248" y="290"/>
                  </a:lnTo>
                  <a:lnTo>
                    <a:pt x="248" y="290"/>
                  </a:lnTo>
                  <a:lnTo>
                    <a:pt x="248" y="296"/>
                  </a:lnTo>
                  <a:lnTo>
                    <a:pt x="250" y="302"/>
                  </a:lnTo>
                  <a:lnTo>
                    <a:pt x="254" y="308"/>
                  </a:lnTo>
                  <a:lnTo>
                    <a:pt x="258" y="314"/>
                  </a:lnTo>
                  <a:lnTo>
                    <a:pt x="262" y="318"/>
                  </a:lnTo>
                  <a:lnTo>
                    <a:pt x="268" y="322"/>
                  </a:lnTo>
                  <a:lnTo>
                    <a:pt x="276" y="324"/>
                  </a:lnTo>
                  <a:lnTo>
                    <a:pt x="282" y="324"/>
                  </a:lnTo>
                  <a:lnTo>
                    <a:pt x="330" y="324"/>
                  </a:lnTo>
                  <a:lnTo>
                    <a:pt x="330" y="8"/>
                  </a:lnTo>
                  <a:lnTo>
                    <a:pt x="248" y="8"/>
                  </a:lnTo>
                  <a:lnTo>
                    <a:pt x="248" y="42"/>
                  </a:lnTo>
                  <a:close/>
                  <a:moveTo>
                    <a:pt x="168" y="252"/>
                  </a:moveTo>
                  <a:lnTo>
                    <a:pt x="168" y="252"/>
                  </a:lnTo>
                  <a:lnTo>
                    <a:pt x="150" y="250"/>
                  </a:lnTo>
                  <a:lnTo>
                    <a:pt x="134" y="246"/>
                  </a:lnTo>
                  <a:lnTo>
                    <a:pt x="122" y="238"/>
                  </a:lnTo>
                  <a:lnTo>
                    <a:pt x="110" y="228"/>
                  </a:lnTo>
                  <a:lnTo>
                    <a:pt x="100" y="214"/>
                  </a:lnTo>
                  <a:lnTo>
                    <a:pt x="92" y="200"/>
                  </a:lnTo>
                  <a:lnTo>
                    <a:pt x="88" y="184"/>
                  </a:lnTo>
                  <a:lnTo>
                    <a:pt x="88" y="166"/>
                  </a:lnTo>
                  <a:lnTo>
                    <a:pt x="88" y="166"/>
                  </a:lnTo>
                  <a:lnTo>
                    <a:pt x="88" y="148"/>
                  </a:lnTo>
                  <a:lnTo>
                    <a:pt x="92" y="132"/>
                  </a:lnTo>
                  <a:lnTo>
                    <a:pt x="100" y="116"/>
                  </a:lnTo>
                  <a:lnTo>
                    <a:pt x="110" y="104"/>
                  </a:lnTo>
                  <a:lnTo>
                    <a:pt x="122" y="94"/>
                  </a:lnTo>
                  <a:lnTo>
                    <a:pt x="134" y="86"/>
                  </a:lnTo>
                  <a:lnTo>
                    <a:pt x="150" y="80"/>
                  </a:lnTo>
                  <a:lnTo>
                    <a:pt x="168" y="78"/>
                  </a:lnTo>
                  <a:lnTo>
                    <a:pt x="168" y="78"/>
                  </a:lnTo>
                  <a:lnTo>
                    <a:pt x="186" y="80"/>
                  </a:lnTo>
                  <a:lnTo>
                    <a:pt x="202" y="86"/>
                  </a:lnTo>
                  <a:lnTo>
                    <a:pt x="216" y="94"/>
                  </a:lnTo>
                  <a:lnTo>
                    <a:pt x="228" y="104"/>
                  </a:lnTo>
                  <a:lnTo>
                    <a:pt x="238" y="116"/>
                  </a:lnTo>
                  <a:lnTo>
                    <a:pt x="244" y="132"/>
                  </a:lnTo>
                  <a:lnTo>
                    <a:pt x="248" y="148"/>
                  </a:lnTo>
                  <a:lnTo>
                    <a:pt x="250" y="166"/>
                  </a:lnTo>
                  <a:lnTo>
                    <a:pt x="250" y="166"/>
                  </a:lnTo>
                  <a:lnTo>
                    <a:pt x="248" y="184"/>
                  </a:lnTo>
                  <a:lnTo>
                    <a:pt x="244" y="200"/>
                  </a:lnTo>
                  <a:lnTo>
                    <a:pt x="238" y="216"/>
                  </a:lnTo>
                  <a:lnTo>
                    <a:pt x="228" y="228"/>
                  </a:lnTo>
                  <a:lnTo>
                    <a:pt x="216" y="238"/>
                  </a:lnTo>
                  <a:lnTo>
                    <a:pt x="202" y="246"/>
                  </a:lnTo>
                  <a:lnTo>
                    <a:pt x="186" y="252"/>
                  </a:lnTo>
                  <a:lnTo>
                    <a:pt x="168" y="252"/>
                  </a:lnTo>
                  <a:lnTo>
                    <a:pt x="168"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sp>
          <p:nvSpPr>
            <p:cNvPr id="56" name="Freeform 7">
              <a:extLst>
                <a:ext uri="{FF2B5EF4-FFF2-40B4-BE49-F238E27FC236}">
                  <a16:creationId xmlns:a16="http://schemas.microsoft.com/office/drawing/2014/main" id="{53779FC1-4D61-4456-B3EF-08FD3B9196BE}"/>
                </a:ext>
              </a:extLst>
            </p:cNvPr>
            <p:cNvSpPr>
              <a:spLocks/>
            </p:cNvSpPr>
            <p:nvPr/>
          </p:nvSpPr>
          <p:spPr bwMode="auto">
            <a:xfrm>
              <a:off x="5937250" y="3073400"/>
              <a:ext cx="136525" cy="698500"/>
            </a:xfrm>
            <a:custGeom>
              <a:avLst/>
              <a:gdLst>
                <a:gd name="T0" fmla="*/ 0 w 86"/>
                <a:gd name="T1" fmla="*/ 406 h 440"/>
                <a:gd name="T2" fmla="*/ 0 w 86"/>
                <a:gd name="T3" fmla="*/ 406 h 440"/>
                <a:gd name="T4" fmla="*/ 2 w 86"/>
                <a:gd name="T5" fmla="*/ 412 h 440"/>
                <a:gd name="T6" fmla="*/ 4 w 86"/>
                <a:gd name="T7" fmla="*/ 418 h 440"/>
                <a:gd name="T8" fmla="*/ 6 w 86"/>
                <a:gd name="T9" fmla="*/ 424 h 440"/>
                <a:gd name="T10" fmla="*/ 12 w 86"/>
                <a:gd name="T11" fmla="*/ 430 h 440"/>
                <a:gd name="T12" fmla="*/ 16 w 86"/>
                <a:gd name="T13" fmla="*/ 434 h 440"/>
                <a:gd name="T14" fmla="*/ 22 w 86"/>
                <a:gd name="T15" fmla="*/ 438 h 440"/>
                <a:gd name="T16" fmla="*/ 28 w 86"/>
                <a:gd name="T17" fmla="*/ 440 h 440"/>
                <a:gd name="T18" fmla="*/ 36 w 86"/>
                <a:gd name="T19" fmla="*/ 440 h 440"/>
                <a:gd name="T20" fmla="*/ 86 w 86"/>
                <a:gd name="T21" fmla="*/ 440 h 440"/>
                <a:gd name="T22" fmla="*/ 86 w 86"/>
                <a:gd name="T23" fmla="*/ 0 h 440"/>
                <a:gd name="T24" fmla="*/ 0 w 86"/>
                <a:gd name="T25" fmla="*/ 0 h 440"/>
                <a:gd name="T26" fmla="*/ 0 w 86"/>
                <a:gd name="T27" fmla="*/ 40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440">
                  <a:moveTo>
                    <a:pt x="0" y="406"/>
                  </a:moveTo>
                  <a:lnTo>
                    <a:pt x="0" y="406"/>
                  </a:lnTo>
                  <a:lnTo>
                    <a:pt x="2" y="412"/>
                  </a:lnTo>
                  <a:lnTo>
                    <a:pt x="4" y="418"/>
                  </a:lnTo>
                  <a:lnTo>
                    <a:pt x="6" y="424"/>
                  </a:lnTo>
                  <a:lnTo>
                    <a:pt x="12" y="430"/>
                  </a:lnTo>
                  <a:lnTo>
                    <a:pt x="16" y="434"/>
                  </a:lnTo>
                  <a:lnTo>
                    <a:pt x="22" y="438"/>
                  </a:lnTo>
                  <a:lnTo>
                    <a:pt x="28" y="440"/>
                  </a:lnTo>
                  <a:lnTo>
                    <a:pt x="36" y="440"/>
                  </a:lnTo>
                  <a:lnTo>
                    <a:pt x="86" y="440"/>
                  </a:lnTo>
                  <a:lnTo>
                    <a:pt x="86" y="0"/>
                  </a:lnTo>
                  <a:lnTo>
                    <a:pt x="0" y="0"/>
                  </a:lnTo>
                  <a:lnTo>
                    <a:pt x="0" y="4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sp>
          <p:nvSpPr>
            <p:cNvPr id="58" name="Freeform 8">
              <a:extLst>
                <a:ext uri="{FF2B5EF4-FFF2-40B4-BE49-F238E27FC236}">
                  <a16:creationId xmlns:a16="http://schemas.microsoft.com/office/drawing/2014/main" id="{570FF459-79C6-483B-9800-B97EC0009C52}"/>
                </a:ext>
              </a:extLst>
            </p:cNvPr>
            <p:cNvSpPr>
              <a:spLocks noEditPoints="1"/>
            </p:cNvSpPr>
            <p:nvPr/>
          </p:nvSpPr>
          <p:spPr bwMode="auto">
            <a:xfrm>
              <a:off x="6096000" y="3257550"/>
              <a:ext cx="539750" cy="527050"/>
            </a:xfrm>
            <a:custGeom>
              <a:avLst/>
              <a:gdLst>
                <a:gd name="T0" fmla="*/ 170 w 340"/>
                <a:gd name="T1" fmla="*/ 0 h 332"/>
                <a:gd name="T2" fmla="*/ 134 w 340"/>
                <a:gd name="T3" fmla="*/ 2 h 332"/>
                <a:gd name="T4" fmla="*/ 102 w 340"/>
                <a:gd name="T5" fmla="*/ 12 h 332"/>
                <a:gd name="T6" fmla="*/ 72 w 340"/>
                <a:gd name="T7" fmla="*/ 26 h 332"/>
                <a:gd name="T8" fmla="*/ 48 w 340"/>
                <a:gd name="T9" fmla="*/ 46 h 332"/>
                <a:gd name="T10" fmla="*/ 28 w 340"/>
                <a:gd name="T11" fmla="*/ 72 h 332"/>
                <a:gd name="T12" fmla="*/ 12 w 340"/>
                <a:gd name="T13" fmla="*/ 100 h 332"/>
                <a:gd name="T14" fmla="*/ 2 w 340"/>
                <a:gd name="T15" fmla="*/ 132 h 332"/>
                <a:gd name="T16" fmla="*/ 0 w 340"/>
                <a:gd name="T17" fmla="*/ 166 h 332"/>
                <a:gd name="T18" fmla="*/ 0 w 340"/>
                <a:gd name="T19" fmla="*/ 184 h 332"/>
                <a:gd name="T20" fmla="*/ 6 w 340"/>
                <a:gd name="T21" fmla="*/ 216 h 332"/>
                <a:gd name="T22" fmla="*/ 20 w 340"/>
                <a:gd name="T23" fmla="*/ 246 h 332"/>
                <a:gd name="T24" fmla="*/ 38 w 340"/>
                <a:gd name="T25" fmla="*/ 272 h 332"/>
                <a:gd name="T26" fmla="*/ 60 w 340"/>
                <a:gd name="T27" fmla="*/ 296 h 332"/>
                <a:gd name="T28" fmla="*/ 86 w 340"/>
                <a:gd name="T29" fmla="*/ 312 h 332"/>
                <a:gd name="T30" fmla="*/ 118 w 340"/>
                <a:gd name="T31" fmla="*/ 324 h 332"/>
                <a:gd name="T32" fmla="*/ 152 w 340"/>
                <a:gd name="T33" fmla="*/ 332 h 332"/>
                <a:gd name="T34" fmla="*/ 170 w 340"/>
                <a:gd name="T35" fmla="*/ 332 h 332"/>
                <a:gd name="T36" fmla="*/ 206 w 340"/>
                <a:gd name="T37" fmla="*/ 328 h 332"/>
                <a:gd name="T38" fmla="*/ 238 w 340"/>
                <a:gd name="T39" fmla="*/ 320 h 332"/>
                <a:gd name="T40" fmla="*/ 268 w 340"/>
                <a:gd name="T41" fmla="*/ 304 h 332"/>
                <a:gd name="T42" fmla="*/ 292 w 340"/>
                <a:gd name="T43" fmla="*/ 284 h 332"/>
                <a:gd name="T44" fmla="*/ 312 w 340"/>
                <a:gd name="T45" fmla="*/ 260 h 332"/>
                <a:gd name="T46" fmla="*/ 328 w 340"/>
                <a:gd name="T47" fmla="*/ 232 h 332"/>
                <a:gd name="T48" fmla="*/ 338 w 340"/>
                <a:gd name="T49" fmla="*/ 200 h 332"/>
                <a:gd name="T50" fmla="*/ 340 w 340"/>
                <a:gd name="T51" fmla="*/ 166 h 332"/>
                <a:gd name="T52" fmla="*/ 340 w 340"/>
                <a:gd name="T53" fmla="*/ 148 h 332"/>
                <a:gd name="T54" fmla="*/ 334 w 340"/>
                <a:gd name="T55" fmla="*/ 116 h 332"/>
                <a:gd name="T56" fmla="*/ 322 w 340"/>
                <a:gd name="T57" fmla="*/ 84 h 332"/>
                <a:gd name="T58" fmla="*/ 304 w 340"/>
                <a:gd name="T59" fmla="*/ 58 h 332"/>
                <a:gd name="T60" fmla="*/ 280 w 340"/>
                <a:gd name="T61" fmla="*/ 36 h 332"/>
                <a:gd name="T62" fmla="*/ 254 w 340"/>
                <a:gd name="T63" fmla="*/ 18 h 332"/>
                <a:gd name="T64" fmla="*/ 222 w 340"/>
                <a:gd name="T65" fmla="*/ 6 h 332"/>
                <a:gd name="T66" fmla="*/ 188 w 340"/>
                <a:gd name="T67" fmla="*/ 0 h 332"/>
                <a:gd name="T68" fmla="*/ 170 w 340"/>
                <a:gd name="T69" fmla="*/ 0 h 332"/>
                <a:gd name="T70" fmla="*/ 170 w 340"/>
                <a:gd name="T71" fmla="*/ 252 h 332"/>
                <a:gd name="T72" fmla="*/ 136 w 340"/>
                <a:gd name="T73" fmla="*/ 246 h 332"/>
                <a:gd name="T74" fmla="*/ 110 w 340"/>
                <a:gd name="T75" fmla="*/ 228 h 332"/>
                <a:gd name="T76" fmla="*/ 92 w 340"/>
                <a:gd name="T77" fmla="*/ 200 h 332"/>
                <a:gd name="T78" fmla="*/ 86 w 340"/>
                <a:gd name="T79" fmla="*/ 166 h 332"/>
                <a:gd name="T80" fmla="*/ 88 w 340"/>
                <a:gd name="T81" fmla="*/ 148 h 332"/>
                <a:gd name="T82" fmla="*/ 100 w 340"/>
                <a:gd name="T83" fmla="*/ 116 h 332"/>
                <a:gd name="T84" fmla="*/ 122 w 340"/>
                <a:gd name="T85" fmla="*/ 92 h 332"/>
                <a:gd name="T86" fmla="*/ 152 w 340"/>
                <a:gd name="T87" fmla="*/ 80 h 332"/>
                <a:gd name="T88" fmla="*/ 170 w 340"/>
                <a:gd name="T89" fmla="*/ 78 h 332"/>
                <a:gd name="T90" fmla="*/ 204 w 340"/>
                <a:gd name="T91" fmla="*/ 86 h 332"/>
                <a:gd name="T92" fmla="*/ 230 w 340"/>
                <a:gd name="T93" fmla="*/ 102 h 332"/>
                <a:gd name="T94" fmla="*/ 248 w 340"/>
                <a:gd name="T95" fmla="*/ 130 h 332"/>
                <a:gd name="T96" fmla="*/ 254 w 340"/>
                <a:gd name="T97" fmla="*/ 166 h 332"/>
                <a:gd name="T98" fmla="*/ 252 w 340"/>
                <a:gd name="T99" fmla="*/ 184 h 332"/>
                <a:gd name="T100" fmla="*/ 240 w 340"/>
                <a:gd name="T101" fmla="*/ 216 h 332"/>
                <a:gd name="T102" fmla="*/ 218 w 340"/>
                <a:gd name="T103" fmla="*/ 238 h 332"/>
                <a:gd name="T104" fmla="*/ 188 w 340"/>
                <a:gd name="T105" fmla="*/ 252 h 332"/>
                <a:gd name="T106" fmla="*/ 170 w 340"/>
                <a:gd name="T107" fmla="*/ 25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0" h="332">
                  <a:moveTo>
                    <a:pt x="170" y="0"/>
                  </a:moveTo>
                  <a:lnTo>
                    <a:pt x="170" y="0"/>
                  </a:lnTo>
                  <a:lnTo>
                    <a:pt x="152" y="0"/>
                  </a:lnTo>
                  <a:lnTo>
                    <a:pt x="134" y="2"/>
                  </a:lnTo>
                  <a:lnTo>
                    <a:pt x="118" y="6"/>
                  </a:lnTo>
                  <a:lnTo>
                    <a:pt x="102" y="12"/>
                  </a:lnTo>
                  <a:lnTo>
                    <a:pt x="86" y="18"/>
                  </a:lnTo>
                  <a:lnTo>
                    <a:pt x="72" y="26"/>
                  </a:lnTo>
                  <a:lnTo>
                    <a:pt x="60" y="36"/>
                  </a:lnTo>
                  <a:lnTo>
                    <a:pt x="48" y="46"/>
                  </a:lnTo>
                  <a:lnTo>
                    <a:pt x="38" y="58"/>
                  </a:lnTo>
                  <a:lnTo>
                    <a:pt x="28" y="72"/>
                  </a:lnTo>
                  <a:lnTo>
                    <a:pt x="20" y="84"/>
                  </a:lnTo>
                  <a:lnTo>
                    <a:pt x="12" y="100"/>
                  </a:lnTo>
                  <a:lnTo>
                    <a:pt x="6" y="116"/>
                  </a:lnTo>
                  <a:lnTo>
                    <a:pt x="2" y="132"/>
                  </a:lnTo>
                  <a:lnTo>
                    <a:pt x="0" y="148"/>
                  </a:lnTo>
                  <a:lnTo>
                    <a:pt x="0" y="166"/>
                  </a:lnTo>
                  <a:lnTo>
                    <a:pt x="0" y="166"/>
                  </a:lnTo>
                  <a:lnTo>
                    <a:pt x="0" y="184"/>
                  </a:lnTo>
                  <a:lnTo>
                    <a:pt x="2" y="200"/>
                  </a:lnTo>
                  <a:lnTo>
                    <a:pt x="6" y="216"/>
                  </a:lnTo>
                  <a:lnTo>
                    <a:pt x="12" y="232"/>
                  </a:lnTo>
                  <a:lnTo>
                    <a:pt x="20" y="246"/>
                  </a:lnTo>
                  <a:lnTo>
                    <a:pt x="28" y="260"/>
                  </a:lnTo>
                  <a:lnTo>
                    <a:pt x="38" y="272"/>
                  </a:lnTo>
                  <a:lnTo>
                    <a:pt x="48" y="284"/>
                  </a:lnTo>
                  <a:lnTo>
                    <a:pt x="60" y="296"/>
                  </a:lnTo>
                  <a:lnTo>
                    <a:pt x="72" y="304"/>
                  </a:lnTo>
                  <a:lnTo>
                    <a:pt x="86" y="312"/>
                  </a:lnTo>
                  <a:lnTo>
                    <a:pt x="102" y="320"/>
                  </a:lnTo>
                  <a:lnTo>
                    <a:pt x="118" y="324"/>
                  </a:lnTo>
                  <a:lnTo>
                    <a:pt x="134" y="328"/>
                  </a:lnTo>
                  <a:lnTo>
                    <a:pt x="152" y="332"/>
                  </a:lnTo>
                  <a:lnTo>
                    <a:pt x="170" y="332"/>
                  </a:lnTo>
                  <a:lnTo>
                    <a:pt x="170" y="332"/>
                  </a:lnTo>
                  <a:lnTo>
                    <a:pt x="188" y="332"/>
                  </a:lnTo>
                  <a:lnTo>
                    <a:pt x="206" y="328"/>
                  </a:lnTo>
                  <a:lnTo>
                    <a:pt x="222" y="324"/>
                  </a:lnTo>
                  <a:lnTo>
                    <a:pt x="238" y="320"/>
                  </a:lnTo>
                  <a:lnTo>
                    <a:pt x="254" y="312"/>
                  </a:lnTo>
                  <a:lnTo>
                    <a:pt x="268" y="304"/>
                  </a:lnTo>
                  <a:lnTo>
                    <a:pt x="280" y="296"/>
                  </a:lnTo>
                  <a:lnTo>
                    <a:pt x="292" y="284"/>
                  </a:lnTo>
                  <a:lnTo>
                    <a:pt x="304" y="272"/>
                  </a:lnTo>
                  <a:lnTo>
                    <a:pt x="312" y="260"/>
                  </a:lnTo>
                  <a:lnTo>
                    <a:pt x="322" y="246"/>
                  </a:lnTo>
                  <a:lnTo>
                    <a:pt x="328" y="232"/>
                  </a:lnTo>
                  <a:lnTo>
                    <a:pt x="334" y="216"/>
                  </a:lnTo>
                  <a:lnTo>
                    <a:pt x="338" y="200"/>
                  </a:lnTo>
                  <a:lnTo>
                    <a:pt x="340" y="184"/>
                  </a:lnTo>
                  <a:lnTo>
                    <a:pt x="340" y="166"/>
                  </a:lnTo>
                  <a:lnTo>
                    <a:pt x="340" y="166"/>
                  </a:lnTo>
                  <a:lnTo>
                    <a:pt x="340" y="148"/>
                  </a:lnTo>
                  <a:lnTo>
                    <a:pt x="338" y="132"/>
                  </a:lnTo>
                  <a:lnTo>
                    <a:pt x="334" y="116"/>
                  </a:lnTo>
                  <a:lnTo>
                    <a:pt x="328" y="100"/>
                  </a:lnTo>
                  <a:lnTo>
                    <a:pt x="322" y="84"/>
                  </a:lnTo>
                  <a:lnTo>
                    <a:pt x="312" y="72"/>
                  </a:lnTo>
                  <a:lnTo>
                    <a:pt x="304" y="58"/>
                  </a:lnTo>
                  <a:lnTo>
                    <a:pt x="292" y="46"/>
                  </a:lnTo>
                  <a:lnTo>
                    <a:pt x="280" y="36"/>
                  </a:lnTo>
                  <a:lnTo>
                    <a:pt x="268" y="26"/>
                  </a:lnTo>
                  <a:lnTo>
                    <a:pt x="254" y="18"/>
                  </a:lnTo>
                  <a:lnTo>
                    <a:pt x="238" y="12"/>
                  </a:lnTo>
                  <a:lnTo>
                    <a:pt x="222" y="6"/>
                  </a:lnTo>
                  <a:lnTo>
                    <a:pt x="206" y="2"/>
                  </a:lnTo>
                  <a:lnTo>
                    <a:pt x="188" y="0"/>
                  </a:lnTo>
                  <a:lnTo>
                    <a:pt x="170" y="0"/>
                  </a:lnTo>
                  <a:lnTo>
                    <a:pt x="170" y="0"/>
                  </a:lnTo>
                  <a:close/>
                  <a:moveTo>
                    <a:pt x="170" y="252"/>
                  </a:moveTo>
                  <a:lnTo>
                    <a:pt x="170" y="252"/>
                  </a:lnTo>
                  <a:lnTo>
                    <a:pt x="152" y="252"/>
                  </a:lnTo>
                  <a:lnTo>
                    <a:pt x="136" y="246"/>
                  </a:lnTo>
                  <a:lnTo>
                    <a:pt x="122" y="238"/>
                  </a:lnTo>
                  <a:lnTo>
                    <a:pt x="110" y="228"/>
                  </a:lnTo>
                  <a:lnTo>
                    <a:pt x="100" y="216"/>
                  </a:lnTo>
                  <a:lnTo>
                    <a:pt x="92" y="200"/>
                  </a:lnTo>
                  <a:lnTo>
                    <a:pt x="88" y="184"/>
                  </a:lnTo>
                  <a:lnTo>
                    <a:pt x="86" y="166"/>
                  </a:lnTo>
                  <a:lnTo>
                    <a:pt x="86" y="166"/>
                  </a:lnTo>
                  <a:lnTo>
                    <a:pt x="88" y="148"/>
                  </a:lnTo>
                  <a:lnTo>
                    <a:pt x="92" y="130"/>
                  </a:lnTo>
                  <a:lnTo>
                    <a:pt x="100" y="116"/>
                  </a:lnTo>
                  <a:lnTo>
                    <a:pt x="110" y="102"/>
                  </a:lnTo>
                  <a:lnTo>
                    <a:pt x="122" y="92"/>
                  </a:lnTo>
                  <a:lnTo>
                    <a:pt x="136" y="86"/>
                  </a:lnTo>
                  <a:lnTo>
                    <a:pt x="152" y="80"/>
                  </a:lnTo>
                  <a:lnTo>
                    <a:pt x="170" y="78"/>
                  </a:lnTo>
                  <a:lnTo>
                    <a:pt x="170" y="78"/>
                  </a:lnTo>
                  <a:lnTo>
                    <a:pt x="188" y="80"/>
                  </a:lnTo>
                  <a:lnTo>
                    <a:pt x="204" y="86"/>
                  </a:lnTo>
                  <a:lnTo>
                    <a:pt x="218" y="92"/>
                  </a:lnTo>
                  <a:lnTo>
                    <a:pt x="230" y="102"/>
                  </a:lnTo>
                  <a:lnTo>
                    <a:pt x="240" y="116"/>
                  </a:lnTo>
                  <a:lnTo>
                    <a:pt x="248" y="130"/>
                  </a:lnTo>
                  <a:lnTo>
                    <a:pt x="252" y="148"/>
                  </a:lnTo>
                  <a:lnTo>
                    <a:pt x="254" y="166"/>
                  </a:lnTo>
                  <a:lnTo>
                    <a:pt x="254" y="166"/>
                  </a:lnTo>
                  <a:lnTo>
                    <a:pt x="252" y="184"/>
                  </a:lnTo>
                  <a:lnTo>
                    <a:pt x="248" y="200"/>
                  </a:lnTo>
                  <a:lnTo>
                    <a:pt x="240" y="216"/>
                  </a:lnTo>
                  <a:lnTo>
                    <a:pt x="230" y="228"/>
                  </a:lnTo>
                  <a:lnTo>
                    <a:pt x="218" y="238"/>
                  </a:lnTo>
                  <a:lnTo>
                    <a:pt x="204" y="246"/>
                  </a:lnTo>
                  <a:lnTo>
                    <a:pt x="188" y="252"/>
                  </a:lnTo>
                  <a:lnTo>
                    <a:pt x="170" y="252"/>
                  </a:lnTo>
                  <a:lnTo>
                    <a:pt x="170"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sp>
          <p:nvSpPr>
            <p:cNvPr id="60" name="Freeform 9">
              <a:extLst>
                <a:ext uri="{FF2B5EF4-FFF2-40B4-BE49-F238E27FC236}">
                  <a16:creationId xmlns:a16="http://schemas.microsoft.com/office/drawing/2014/main" id="{B52DA4CE-6B0D-4B0D-B9E8-048B58A752BE}"/>
                </a:ext>
              </a:extLst>
            </p:cNvPr>
            <p:cNvSpPr>
              <a:spLocks/>
            </p:cNvSpPr>
            <p:nvPr/>
          </p:nvSpPr>
          <p:spPr bwMode="auto">
            <a:xfrm>
              <a:off x="6654800" y="3257550"/>
              <a:ext cx="812800" cy="514350"/>
            </a:xfrm>
            <a:custGeom>
              <a:avLst/>
              <a:gdLst>
                <a:gd name="T0" fmla="*/ 388 w 512"/>
                <a:gd name="T1" fmla="*/ 0 h 324"/>
                <a:gd name="T2" fmla="*/ 356 w 512"/>
                <a:gd name="T3" fmla="*/ 2 h 324"/>
                <a:gd name="T4" fmla="*/ 328 w 512"/>
                <a:gd name="T5" fmla="*/ 12 h 324"/>
                <a:gd name="T6" fmla="*/ 302 w 512"/>
                <a:gd name="T7" fmla="*/ 28 h 324"/>
                <a:gd name="T8" fmla="*/ 280 w 512"/>
                <a:gd name="T9" fmla="*/ 54 h 324"/>
                <a:gd name="T10" fmla="*/ 272 w 512"/>
                <a:gd name="T11" fmla="*/ 42 h 324"/>
                <a:gd name="T12" fmla="*/ 250 w 512"/>
                <a:gd name="T13" fmla="*/ 22 h 324"/>
                <a:gd name="T14" fmla="*/ 224 w 512"/>
                <a:gd name="T15" fmla="*/ 8 h 324"/>
                <a:gd name="T16" fmla="*/ 192 w 512"/>
                <a:gd name="T17" fmla="*/ 0 h 324"/>
                <a:gd name="T18" fmla="*/ 176 w 512"/>
                <a:gd name="T19" fmla="*/ 0 h 324"/>
                <a:gd name="T20" fmla="*/ 150 w 512"/>
                <a:gd name="T21" fmla="*/ 2 h 324"/>
                <a:gd name="T22" fmla="*/ 124 w 512"/>
                <a:gd name="T23" fmla="*/ 10 h 324"/>
                <a:gd name="T24" fmla="*/ 102 w 512"/>
                <a:gd name="T25" fmla="*/ 24 h 324"/>
                <a:gd name="T26" fmla="*/ 84 w 512"/>
                <a:gd name="T27" fmla="*/ 46 h 324"/>
                <a:gd name="T28" fmla="*/ 0 w 512"/>
                <a:gd name="T29" fmla="*/ 8 h 324"/>
                <a:gd name="T30" fmla="*/ 0 w 512"/>
                <a:gd name="T31" fmla="*/ 290 h 324"/>
                <a:gd name="T32" fmla="*/ 4 w 512"/>
                <a:gd name="T33" fmla="*/ 302 h 324"/>
                <a:gd name="T34" fmla="*/ 10 w 512"/>
                <a:gd name="T35" fmla="*/ 314 h 324"/>
                <a:gd name="T36" fmla="*/ 22 w 512"/>
                <a:gd name="T37" fmla="*/ 322 h 324"/>
                <a:gd name="T38" fmla="*/ 34 w 512"/>
                <a:gd name="T39" fmla="*/ 324 h 324"/>
                <a:gd name="T40" fmla="*/ 86 w 512"/>
                <a:gd name="T41" fmla="*/ 150 h 324"/>
                <a:gd name="T42" fmla="*/ 86 w 512"/>
                <a:gd name="T43" fmla="*/ 134 h 324"/>
                <a:gd name="T44" fmla="*/ 96 w 512"/>
                <a:gd name="T45" fmla="*/ 108 h 324"/>
                <a:gd name="T46" fmla="*/ 116 w 512"/>
                <a:gd name="T47" fmla="*/ 90 h 324"/>
                <a:gd name="T48" fmla="*/ 138 w 512"/>
                <a:gd name="T49" fmla="*/ 80 h 324"/>
                <a:gd name="T50" fmla="*/ 152 w 512"/>
                <a:gd name="T51" fmla="*/ 80 h 324"/>
                <a:gd name="T52" fmla="*/ 178 w 512"/>
                <a:gd name="T53" fmla="*/ 84 h 324"/>
                <a:gd name="T54" fmla="*/ 198 w 512"/>
                <a:gd name="T55" fmla="*/ 98 h 324"/>
                <a:gd name="T56" fmla="*/ 210 w 512"/>
                <a:gd name="T57" fmla="*/ 120 h 324"/>
                <a:gd name="T58" fmla="*/ 214 w 512"/>
                <a:gd name="T59" fmla="*/ 150 h 324"/>
                <a:gd name="T60" fmla="*/ 214 w 512"/>
                <a:gd name="T61" fmla="*/ 290 h 324"/>
                <a:gd name="T62" fmla="*/ 216 w 512"/>
                <a:gd name="T63" fmla="*/ 302 h 324"/>
                <a:gd name="T64" fmla="*/ 224 w 512"/>
                <a:gd name="T65" fmla="*/ 314 h 324"/>
                <a:gd name="T66" fmla="*/ 234 w 512"/>
                <a:gd name="T67" fmla="*/ 322 h 324"/>
                <a:gd name="T68" fmla="*/ 248 w 512"/>
                <a:gd name="T69" fmla="*/ 324 h 324"/>
                <a:gd name="T70" fmla="*/ 298 w 512"/>
                <a:gd name="T71" fmla="*/ 150 h 324"/>
                <a:gd name="T72" fmla="*/ 300 w 512"/>
                <a:gd name="T73" fmla="*/ 134 h 324"/>
                <a:gd name="T74" fmla="*/ 310 w 512"/>
                <a:gd name="T75" fmla="*/ 108 h 324"/>
                <a:gd name="T76" fmla="*/ 328 w 512"/>
                <a:gd name="T77" fmla="*/ 90 h 324"/>
                <a:gd name="T78" fmla="*/ 352 w 512"/>
                <a:gd name="T79" fmla="*/ 80 h 324"/>
                <a:gd name="T80" fmla="*/ 366 w 512"/>
                <a:gd name="T81" fmla="*/ 80 h 324"/>
                <a:gd name="T82" fmla="*/ 392 w 512"/>
                <a:gd name="T83" fmla="*/ 84 h 324"/>
                <a:gd name="T84" fmla="*/ 410 w 512"/>
                <a:gd name="T85" fmla="*/ 98 h 324"/>
                <a:gd name="T86" fmla="*/ 424 w 512"/>
                <a:gd name="T87" fmla="*/ 120 h 324"/>
                <a:gd name="T88" fmla="*/ 428 w 512"/>
                <a:gd name="T89" fmla="*/ 150 h 324"/>
                <a:gd name="T90" fmla="*/ 428 w 512"/>
                <a:gd name="T91" fmla="*/ 290 h 324"/>
                <a:gd name="T92" fmla="*/ 430 w 512"/>
                <a:gd name="T93" fmla="*/ 302 h 324"/>
                <a:gd name="T94" fmla="*/ 438 w 512"/>
                <a:gd name="T95" fmla="*/ 314 h 324"/>
                <a:gd name="T96" fmla="*/ 448 w 512"/>
                <a:gd name="T97" fmla="*/ 322 h 324"/>
                <a:gd name="T98" fmla="*/ 462 w 512"/>
                <a:gd name="T99" fmla="*/ 324 h 324"/>
                <a:gd name="T100" fmla="*/ 512 w 512"/>
                <a:gd name="T101" fmla="*/ 122 h 324"/>
                <a:gd name="T102" fmla="*/ 510 w 512"/>
                <a:gd name="T103" fmla="*/ 96 h 324"/>
                <a:gd name="T104" fmla="*/ 502 w 512"/>
                <a:gd name="T105" fmla="*/ 72 h 324"/>
                <a:gd name="T106" fmla="*/ 492 w 512"/>
                <a:gd name="T107" fmla="*/ 52 h 324"/>
                <a:gd name="T108" fmla="*/ 478 w 512"/>
                <a:gd name="T109" fmla="*/ 34 h 324"/>
                <a:gd name="T110" fmla="*/ 460 w 512"/>
                <a:gd name="T111" fmla="*/ 20 h 324"/>
                <a:gd name="T112" fmla="*/ 438 w 512"/>
                <a:gd name="T113" fmla="*/ 8 h 324"/>
                <a:gd name="T114" fmla="*/ 414 w 512"/>
                <a:gd name="T115" fmla="*/ 2 h 324"/>
                <a:gd name="T116" fmla="*/ 388 w 512"/>
                <a:gd name="T11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324">
                  <a:moveTo>
                    <a:pt x="388" y="0"/>
                  </a:moveTo>
                  <a:lnTo>
                    <a:pt x="388" y="0"/>
                  </a:lnTo>
                  <a:lnTo>
                    <a:pt x="372" y="0"/>
                  </a:lnTo>
                  <a:lnTo>
                    <a:pt x="356" y="2"/>
                  </a:lnTo>
                  <a:lnTo>
                    <a:pt x="342" y="6"/>
                  </a:lnTo>
                  <a:lnTo>
                    <a:pt x="328" y="12"/>
                  </a:lnTo>
                  <a:lnTo>
                    <a:pt x="314" y="18"/>
                  </a:lnTo>
                  <a:lnTo>
                    <a:pt x="302" y="28"/>
                  </a:lnTo>
                  <a:lnTo>
                    <a:pt x="290" y="40"/>
                  </a:lnTo>
                  <a:lnTo>
                    <a:pt x="280" y="54"/>
                  </a:lnTo>
                  <a:lnTo>
                    <a:pt x="280" y="54"/>
                  </a:lnTo>
                  <a:lnTo>
                    <a:pt x="272" y="42"/>
                  </a:lnTo>
                  <a:lnTo>
                    <a:pt x="262" y="30"/>
                  </a:lnTo>
                  <a:lnTo>
                    <a:pt x="250" y="22"/>
                  </a:lnTo>
                  <a:lnTo>
                    <a:pt x="238" y="14"/>
                  </a:lnTo>
                  <a:lnTo>
                    <a:pt x="224" y="8"/>
                  </a:lnTo>
                  <a:lnTo>
                    <a:pt x="208" y="4"/>
                  </a:lnTo>
                  <a:lnTo>
                    <a:pt x="192" y="0"/>
                  </a:lnTo>
                  <a:lnTo>
                    <a:pt x="176" y="0"/>
                  </a:lnTo>
                  <a:lnTo>
                    <a:pt x="176" y="0"/>
                  </a:lnTo>
                  <a:lnTo>
                    <a:pt x="162" y="0"/>
                  </a:lnTo>
                  <a:lnTo>
                    <a:pt x="150" y="2"/>
                  </a:lnTo>
                  <a:lnTo>
                    <a:pt x="136" y="6"/>
                  </a:lnTo>
                  <a:lnTo>
                    <a:pt x="124" y="10"/>
                  </a:lnTo>
                  <a:lnTo>
                    <a:pt x="114" y="16"/>
                  </a:lnTo>
                  <a:lnTo>
                    <a:pt x="102" y="24"/>
                  </a:lnTo>
                  <a:lnTo>
                    <a:pt x="92" y="34"/>
                  </a:lnTo>
                  <a:lnTo>
                    <a:pt x="84" y="46"/>
                  </a:lnTo>
                  <a:lnTo>
                    <a:pt x="84" y="8"/>
                  </a:lnTo>
                  <a:lnTo>
                    <a:pt x="0" y="8"/>
                  </a:lnTo>
                  <a:lnTo>
                    <a:pt x="0" y="290"/>
                  </a:lnTo>
                  <a:lnTo>
                    <a:pt x="0" y="290"/>
                  </a:lnTo>
                  <a:lnTo>
                    <a:pt x="2" y="296"/>
                  </a:lnTo>
                  <a:lnTo>
                    <a:pt x="4" y="302"/>
                  </a:lnTo>
                  <a:lnTo>
                    <a:pt x="6" y="308"/>
                  </a:lnTo>
                  <a:lnTo>
                    <a:pt x="10" y="314"/>
                  </a:lnTo>
                  <a:lnTo>
                    <a:pt x="16" y="318"/>
                  </a:lnTo>
                  <a:lnTo>
                    <a:pt x="22" y="322"/>
                  </a:lnTo>
                  <a:lnTo>
                    <a:pt x="28" y="324"/>
                  </a:lnTo>
                  <a:lnTo>
                    <a:pt x="34" y="324"/>
                  </a:lnTo>
                  <a:lnTo>
                    <a:pt x="86" y="324"/>
                  </a:lnTo>
                  <a:lnTo>
                    <a:pt x="86" y="150"/>
                  </a:lnTo>
                  <a:lnTo>
                    <a:pt x="86" y="150"/>
                  </a:lnTo>
                  <a:lnTo>
                    <a:pt x="86" y="134"/>
                  </a:lnTo>
                  <a:lnTo>
                    <a:pt x="90" y="120"/>
                  </a:lnTo>
                  <a:lnTo>
                    <a:pt x="96" y="108"/>
                  </a:lnTo>
                  <a:lnTo>
                    <a:pt x="106" y="98"/>
                  </a:lnTo>
                  <a:lnTo>
                    <a:pt x="116" y="90"/>
                  </a:lnTo>
                  <a:lnTo>
                    <a:pt x="126" y="84"/>
                  </a:lnTo>
                  <a:lnTo>
                    <a:pt x="138" y="80"/>
                  </a:lnTo>
                  <a:lnTo>
                    <a:pt x="152" y="80"/>
                  </a:lnTo>
                  <a:lnTo>
                    <a:pt x="152" y="80"/>
                  </a:lnTo>
                  <a:lnTo>
                    <a:pt x="166" y="80"/>
                  </a:lnTo>
                  <a:lnTo>
                    <a:pt x="178" y="84"/>
                  </a:lnTo>
                  <a:lnTo>
                    <a:pt x="188" y="90"/>
                  </a:lnTo>
                  <a:lnTo>
                    <a:pt x="198" y="98"/>
                  </a:lnTo>
                  <a:lnTo>
                    <a:pt x="204" y="108"/>
                  </a:lnTo>
                  <a:lnTo>
                    <a:pt x="210" y="120"/>
                  </a:lnTo>
                  <a:lnTo>
                    <a:pt x="212" y="134"/>
                  </a:lnTo>
                  <a:lnTo>
                    <a:pt x="214" y="150"/>
                  </a:lnTo>
                  <a:lnTo>
                    <a:pt x="214" y="290"/>
                  </a:lnTo>
                  <a:lnTo>
                    <a:pt x="214" y="290"/>
                  </a:lnTo>
                  <a:lnTo>
                    <a:pt x="214" y="296"/>
                  </a:lnTo>
                  <a:lnTo>
                    <a:pt x="216" y="302"/>
                  </a:lnTo>
                  <a:lnTo>
                    <a:pt x="220" y="308"/>
                  </a:lnTo>
                  <a:lnTo>
                    <a:pt x="224" y="314"/>
                  </a:lnTo>
                  <a:lnTo>
                    <a:pt x="230" y="318"/>
                  </a:lnTo>
                  <a:lnTo>
                    <a:pt x="234" y="322"/>
                  </a:lnTo>
                  <a:lnTo>
                    <a:pt x="242" y="324"/>
                  </a:lnTo>
                  <a:lnTo>
                    <a:pt x="248" y="324"/>
                  </a:lnTo>
                  <a:lnTo>
                    <a:pt x="298" y="324"/>
                  </a:lnTo>
                  <a:lnTo>
                    <a:pt x="298" y="150"/>
                  </a:lnTo>
                  <a:lnTo>
                    <a:pt x="298" y="150"/>
                  </a:lnTo>
                  <a:lnTo>
                    <a:pt x="300" y="134"/>
                  </a:lnTo>
                  <a:lnTo>
                    <a:pt x="304" y="120"/>
                  </a:lnTo>
                  <a:lnTo>
                    <a:pt x="310" y="108"/>
                  </a:lnTo>
                  <a:lnTo>
                    <a:pt x="318" y="98"/>
                  </a:lnTo>
                  <a:lnTo>
                    <a:pt x="328" y="90"/>
                  </a:lnTo>
                  <a:lnTo>
                    <a:pt x="340" y="84"/>
                  </a:lnTo>
                  <a:lnTo>
                    <a:pt x="352" y="80"/>
                  </a:lnTo>
                  <a:lnTo>
                    <a:pt x="366" y="80"/>
                  </a:lnTo>
                  <a:lnTo>
                    <a:pt x="366" y="80"/>
                  </a:lnTo>
                  <a:lnTo>
                    <a:pt x="380" y="80"/>
                  </a:lnTo>
                  <a:lnTo>
                    <a:pt x="392" y="84"/>
                  </a:lnTo>
                  <a:lnTo>
                    <a:pt x="402" y="90"/>
                  </a:lnTo>
                  <a:lnTo>
                    <a:pt x="410" y="98"/>
                  </a:lnTo>
                  <a:lnTo>
                    <a:pt x="418" y="108"/>
                  </a:lnTo>
                  <a:lnTo>
                    <a:pt x="424" y="120"/>
                  </a:lnTo>
                  <a:lnTo>
                    <a:pt x="426" y="134"/>
                  </a:lnTo>
                  <a:lnTo>
                    <a:pt x="428" y="150"/>
                  </a:lnTo>
                  <a:lnTo>
                    <a:pt x="428" y="290"/>
                  </a:lnTo>
                  <a:lnTo>
                    <a:pt x="428" y="290"/>
                  </a:lnTo>
                  <a:lnTo>
                    <a:pt x="428" y="296"/>
                  </a:lnTo>
                  <a:lnTo>
                    <a:pt x="430" y="302"/>
                  </a:lnTo>
                  <a:lnTo>
                    <a:pt x="434" y="308"/>
                  </a:lnTo>
                  <a:lnTo>
                    <a:pt x="438" y="314"/>
                  </a:lnTo>
                  <a:lnTo>
                    <a:pt x="442" y="318"/>
                  </a:lnTo>
                  <a:lnTo>
                    <a:pt x="448" y="322"/>
                  </a:lnTo>
                  <a:lnTo>
                    <a:pt x="454" y="324"/>
                  </a:lnTo>
                  <a:lnTo>
                    <a:pt x="462" y="324"/>
                  </a:lnTo>
                  <a:lnTo>
                    <a:pt x="512" y="324"/>
                  </a:lnTo>
                  <a:lnTo>
                    <a:pt x="512" y="122"/>
                  </a:lnTo>
                  <a:lnTo>
                    <a:pt x="512" y="122"/>
                  </a:lnTo>
                  <a:lnTo>
                    <a:pt x="510" y="96"/>
                  </a:lnTo>
                  <a:lnTo>
                    <a:pt x="506" y="84"/>
                  </a:lnTo>
                  <a:lnTo>
                    <a:pt x="502" y="72"/>
                  </a:lnTo>
                  <a:lnTo>
                    <a:pt x="498" y="62"/>
                  </a:lnTo>
                  <a:lnTo>
                    <a:pt x="492" y="52"/>
                  </a:lnTo>
                  <a:lnTo>
                    <a:pt x="486" y="42"/>
                  </a:lnTo>
                  <a:lnTo>
                    <a:pt x="478" y="34"/>
                  </a:lnTo>
                  <a:lnTo>
                    <a:pt x="470" y="26"/>
                  </a:lnTo>
                  <a:lnTo>
                    <a:pt x="460" y="20"/>
                  </a:lnTo>
                  <a:lnTo>
                    <a:pt x="450" y="14"/>
                  </a:lnTo>
                  <a:lnTo>
                    <a:pt x="438" y="8"/>
                  </a:lnTo>
                  <a:lnTo>
                    <a:pt x="426" y="4"/>
                  </a:lnTo>
                  <a:lnTo>
                    <a:pt x="414" y="2"/>
                  </a:lnTo>
                  <a:lnTo>
                    <a:pt x="388" y="0"/>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sp>
          <p:nvSpPr>
            <p:cNvPr id="61" name="Freeform 10">
              <a:extLst>
                <a:ext uri="{FF2B5EF4-FFF2-40B4-BE49-F238E27FC236}">
                  <a16:creationId xmlns:a16="http://schemas.microsoft.com/office/drawing/2014/main" id="{D3D3F00C-A061-4DF9-BC4B-D52D1411EAD8}"/>
                </a:ext>
              </a:extLst>
            </p:cNvPr>
            <p:cNvSpPr>
              <a:spLocks/>
            </p:cNvSpPr>
            <p:nvPr/>
          </p:nvSpPr>
          <p:spPr bwMode="auto">
            <a:xfrm>
              <a:off x="4724400" y="3257550"/>
              <a:ext cx="476250" cy="527050"/>
            </a:xfrm>
            <a:custGeom>
              <a:avLst/>
              <a:gdLst>
                <a:gd name="T0" fmla="*/ 144 w 300"/>
                <a:gd name="T1" fmla="*/ 126 h 332"/>
                <a:gd name="T2" fmla="*/ 124 w 300"/>
                <a:gd name="T3" fmla="*/ 122 h 332"/>
                <a:gd name="T4" fmla="*/ 104 w 300"/>
                <a:gd name="T5" fmla="*/ 114 h 332"/>
                <a:gd name="T6" fmla="*/ 98 w 300"/>
                <a:gd name="T7" fmla="*/ 104 h 332"/>
                <a:gd name="T8" fmla="*/ 96 w 300"/>
                <a:gd name="T9" fmla="*/ 98 h 332"/>
                <a:gd name="T10" fmla="*/ 100 w 300"/>
                <a:gd name="T11" fmla="*/ 86 h 332"/>
                <a:gd name="T12" fmla="*/ 108 w 300"/>
                <a:gd name="T13" fmla="*/ 78 h 332"/>
                <a:gd name="T14" fmla="*/ 124 w 300"/>
                <a:gd name="T15" fmla="*/ 72 h 332"/>
                <a:gd name="T16" fmla="*/ 144 w 300"/>
                <a:gd name="T17" fmla="*/ 70 h 332"/>
                <a:gd name="T18" fmla="*/ 192 w 300"/>
                <a:gd name="T19" fmla="*/ 76 h 332"/>
                <a:gd name="T20" fmla="*/ 232 w 300"/>
                <a:gd name="T21" fmla="*/ 90 h 332"/>
                <a:gd name="T22" fmla="*/ 238 w 300"/>
                <a:gd name="T23" fmla="*/ 92 h 332"/>
                <a:gd name="T24" fmla="*/ 258 w 300"/>
                <a:gd name="T25" fmla="*/ 90 h 332"/>
                <a:gd name="T26" fmla="*/ 268 w 300"/>
                <a:gd name="T27" fmla="*/ 82 h 332"/>
                <a:gd name="T28" fmla="*/ 276 w 300"/>
                <a:gd name="T29" fmla="*/ 72 h 332"/>
                <a:gd name="T30" fmla="*/ 292 w 300"/>
                <a:gd name="T31" fmla="*/ 38 h 332"/>
                <a:gd name="T32" fmla="*/ 224 w 300"/>
                <a:gd name="T33" fmla="*/ 12 h 332"/>
                <a:gd name="T34" fmla="*/ 166 w 300"/>
                <a:gd name="T35" fmla="*/ 2 h 332"/>
                <a:gd name="T36" fmla="*/ 146 w 300"/>
                <a:gd name="T37" fmla="*/ 0 h 332"/>
                <a:gd name="T38" fmla="*/ 94 w 300"/>
                <a:gd name="T39" fmla="*/ 6 h 332"/>
                <a:gd name="T40" fmla="*/ 50 w 300"/>
                <a:gd name="T41" fmla="*/ 24 h 332"/>
                <a:gd name="T42" fmla="*/ 32 w 300"/>
                <a:gd name="T43" fmla="*/ 38 h 332"/>
                <a:gd name="T44" fmla="*/ 20 w 300"/>
                <a:gd name="T45" fmla="*/ 56 h 332"/>
                <a:gd name="T46" fmla="*/ 12 w 300"/>
                <a:gd name="T47" fmla="*/ 76 h 332"/>
                <a:gd name="T48" fmla="*/ 8 w 300"/>
                <a:gd name="T49" fmla="*/ 98 h 332"/>
                <a:gd name="T50" fmla="*/ 10 w 300"/>
                <a:gd name="T51" fmla="*/ 116 h 332"/>
                <a:gd name="T52" fmla="*/ 20 w 300"/>
                <a:gd name="T53" fmla="*/ 148 h 332"/>
                <a:gd name="T54" fmla="*/ 46 w 300"/>
                <a:gd name="T55" fmla="*/ 174 h 332"/>
                <a:gd name="T56" fmla="*/ 92 w 300"/>
                <a:gd name="T57" fmla="*/ 192 h 332"/>
                <a:gd name="T58" fmla="*/ 142 w 300"/>
                <a:gd name="T59" fmla="*/ 202 h 332"/>
                <a:gd name="T60" fmla="*/ 170 w 300"/>
                <a:gd name="T61" fmla="*/ 206 h 332"/>
                <a:gd name="T62" fmla="*/ 202 w 300"/>
                <a:gd name="T63" fmla="*/ 214 h 332"/>
                <a:gd name="T64" fmla="*/ 212 w 300"/>
                <a:gd name="T65" fmla="*/ 224 h 332"/>
                <a:gd name="T66" fmla="*/ 212 w 300"/>
                <a:gd name="T67" fmla="*/ 232 h 332"/>
                <a:gd name="T68" fmla="*/ 208 w 300"/>
                <a:gd name="T69" fmla="*/ 246 h 332"/>
                <a:gd name="T70" fmla="*/ 194 w 300"/>
                <a:gd name="T71" fmla="*/ 256 h 332"/>
                <a:gd name="T72" fmla="*/ 172 w 300"/>
                <a:gd name="T73" fmla="*/ 260 h 332"/>
                <a:gd name="T74" fmla="*/ 142 w 300"/>
                <a:gd name="T75" fmla="*/ 262 h 332"/>
                <a:gd name="T76" fmla="*/ 106 w 300"/>
                <a:gd name="T77" fmla="*/ 258 h 332"/>
                <a:gd name="T78" fmla="*/ 76 w 300"/>
                <a:gd name="T79" fmla="*/ 248 h 332"/>
                <a:gd name="T80" fmla="*/ 30 w 300"/>
                <a:gd name="T81" fmla="*/ 228 h 332"/>
                <a:gd name="T82" fmla="*/ 0 w 300"/>
                <a:gd name="T83" fmla="*/ 292 h 332"/>
                <a:gd name="T84" fmla="*/ 34 w 300"/>
                <a:gd name="T85" fmla="*/ 310 h 332"/>
                <a:gd name="T86" fmla="*/ 70 w 300"/>
                <a:gd name="T87" fmla="*/ 322 h 332"/>
                <a:gd name="T88" fmla="*/ 140 w 300"/>
                <a:gd name="T89" fmla="*/ 332 h 332"/>
                <a:gd name="T90" fmla="*/ 178 w 300"/>
                <a:gd name="T91" fmla="*/ 332 h 332"/>
                <a:gd name="T92" fmla="*/ 238 w 300"/>
                <a:gd name="T93" fmla="*/ 318 h 332"/>
                <a:gd name="T94" fmla="*/ 260 w 300"/>
                <a:gd name="T95" fmla="*/ 308 h 332"/>
                <a:gd name="T96" fmla="*/ 278 w 300"/>
                <a:gd name="T97" fmla="*/ 292 h 332"/>
                <a:gd name="T98" fmla="*/ 290 w 300"/>
                <a:gd name="T99" fmla="*/ 276 h 332"/>
                <a:gd name="T100" fmla="*/ 298 w 300"/>
                <a:gd name="T101" fmla="*/ 254 h 332"/>
                <a:gd name="T102" fmla="*/ 300 w 300"/>
                <a:gd name="T103" fmla="*/ 232 h 332"/>
                <a:gd name="T104" fmla="*/ 300 w 300"/>
                <a:gd name="T105" fmla="*/ 220 h 332"/>
                <a:gd name="T106" fmla="*/ 296 w 300"/>
                <a:gd name="T107" fmla="*/ 200 h 332"/>
                <a:gd name="T108" fmla="*/ 282 w 300"/>
                <a:gd name="T109" fmla="*/ 176 h 332"/>
                <a:gd name="T110" fmla="*/ 250 w 300"/>
                <a:gd name="T111" fmla="*/ 150 h 332"/>
                <a:gd name="T112" fmla="*/ 206 w 300"/>
                <a:gd name="T113" fmla="*/ 136 h 332"/>
                <a:gd name="T114" fmla="*/ 182 w 300"/>
                <a:gd name="T115" fmla="*/ 1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332">
                  <a:moveTo>
                    <a:pt x="182" y="132"/>
                  </a:moveTo>
                  <a:lnTo>
                    <a:pt x="144" y="126"/>
                  </a:lnTo>
                  <a:lnTo>
                    <a:pt x="144" y="126"/>
                  </a:lnTo>
                  <a:lnTo>
                    <a:pt x="124" y="122"/>
                  </a:lnTo>
                  <a:lnTo>
                    <a:pt x="110" y="118"/>
                  </a:lnTo>
                  <a:lnTo>
                    <a:pt x="104" y="114"/>
                  </a:lnTo>
                  <a:lnTo>
                    <a:pt x="100" y="110"/>
                  </a:lnTo>
                  <a:lnTo>
                    <a:pt x="98" y="104"/>
                  </a:lnTo>
                  <a:lnTo>
                    <a:pt x="96" y="98"/>
                  </a:lnTo>
                  <a:lnTo>
                    <a:pt x="96" y="98"/>
                  </a:lnTo>
                  <a:lnTo>
                    <a:pt x="98" y="92"/>
                  </a:lnTo>
                  <a:lnTo>
                    <a:pt x="100" y="86"/>
                  </a:lnTo>
                  <a:lnTo>
                    <a:pt x="104" y="82"/>
                  </a:lnTo>
                  <a:lnTo>
                    <a:pt x="108" y="78"/>
                  </a:lnTo>
                  <a:lnTo>
                    <a:pt x="116" y="74"/>
                  </a:lnTo>
                  <a:lnTo>
                    <a:pt x="124" y="72"/>
                  </a:lnTo>
                  <a:lnTo>
                    <a:pt x="144" y="70"/>
                  </a:lnTo>
                  <a:lnTo>
                    <a:pt x="144" y="70"/>
                  </a:lnTo>
                  <a:lnTo>
                    <a:pt x="168" y="72"/>
                  </a:lnTo>
                  <a:lnTo>
                    <a:pt x="192" y="76"/>
                  </a:lnTo>
                  <a:lnTo>
                    <a:pt x="212" y="82"/>
                  </a:lnTo>
                  <a:lnTo>
                    <a:pt x="232" y="90"/>
                  </a:lnTo>
                  <a:lnTo>
                    <a:pt x="232" y="90"/>
                  </a:lnTo>
                  <a:lnTo>
                    <a:pt x="238" y="92"/>
                  </a:lnTo>
                  <a:lnTo>
                    <a:pt x="246" y="92"/>
                  </a:lnTo>
                  <a:lnTo>
                    <a:pt x="258" y="90"/>
                  </a:lnTo>
                  <a:lnTo>
                    <a:pt x="264" y="86"/>
                  </a:lnTo>
                  <a:lnTo>
                    <a:pt x="268" y="82"/>
                  </a:lnTo>
                  <a:lnTo>
                    <a:pt x="274" y="78"/>
                  </a:lnTo>
                  <a:lnTo>
                    <a:pt x="276" y="72"/>
                  </a:lnTo>
                  <a:lnTo>
                    <a:pt x="292" y="38"/>
                  </a:lnTo>
                  <a:lnTo>
                    <a:pt x="292" y="38"/>
                  </a:lnTo>
                  <a:lnTo>
                    <a:pt x="260" y="22"/>
                  </a:lnTo>
                  <a:lnTo>
                    <a:pt x="224" y="12"/>
                  </a:lnTo>
                  <a:lnTo>
                    <a:pt x="186" y="4"/>
                  </a:lnTo>
                  <a:lnTo>
                    <a:pt x="166" y="2"/>
                  </a:lnTo>
                  <a:lnTo>
                    <a:pt x="146" y="0"/>
                  </a:lnTo>
                  <a:lnTo>
                    <a:pt x="146" y="0"/>
                  </a:lnTo>
                  <a:lnTo>
                    <a:pt x="118" y="2"/>
                  </a:lnTo>
                  <a:lnTo>
                    <a:pt x="94" y="6"/>
                  </a:lnTo>
                  <a:lnTo>
                    <a:pt x="70" y="14"/>
                  </a:lnTo>
                  <a:lnTo>
                    <a:pt x="50" y="24"/>
                  </a:lnTo>
                  <a:lnTo>
                    <a:pt x="40" y="30"/>
                  </a:lnTo>
                  <a:lnTo>
                    <a:pt x="32" y="38"/>
                  </a:lnTo>
                  <a:lnTo>
                    <a:pt x="26" y="46"/>
                  </a:lnTo>
                  <a:lnTo>
                    <a:pt x="20" y="56"/>
                  </a:lnTo>
                  <a:lnTo>
                    <a:pt x="16" y="64"/>
                  </a:lnTo>
                  <a:lnTo>
                    <a:pt x="12" y="76"/>
                  </a:lnTo>
                  <a:lnTo>
                    <a:pt x="10" y="86"/>
                  </a:lnTo>
                  <a:lnTo>
                    <a:pt x="8" y="98"/>
                  </a:lnTo>
                  <a:lnTo>
                    <a:pt x="8" y="98"/>
                  </a:lnTo>
                  <a:lnTo>
                    <a:pt x="10" y="116"/>
                  </a:lnTo>
                  <a:lnTo>
                    <a:pt x="12" y="134"/>
                  </a:lnTo>
                  <a:lnTo>
                    <a:pt x="20" y="148"/>
                  </a:lnTo>
                  <a:lnTo>
                    <a:pt x="30" y="162"/>
                  </a:lnTo>
                  <a:lnTo>
                    <a:pt x="46" y="174"/>
                  </a:lnTo>
                  <a:lnTo>
                    <a:pt x="66" y="184"/>
                  </a:lnTo>
                  <a:lnTo>
                    <a:pt x="92" y="192"/>
                  </a:lnTo>
                  <a:lnTo>
                    <a:pt x="124" y="200"/>
                  </a:lnTo>
                  <a:lnTo>
                    <a:pt x="142" y="202"/>
                  </a:lnTo>
                  <a:lnTo>
                    <a:pt x="142" y="202"/>
                  </a:lnTo>
                  <a:lnTo>
                    <a:pt x="170" y="206"/>
                  </a:lnTo>
                  <a:lnTo>
                    <a:pt x="192" y="210"/>
                  </a:lnTo>
                  <a:lnTo>
                    <a:pt x="202" y="214"/>
                  </a:lnTo>
                  <a:lnTo>
                    <a:pt x="208" y="218"/>
                  </a:lnTo>
                  <a:lnTo>
                    <a:pt x="212" y="224"/>
                  </a:lnTo>
                  <a:lnTo>
                    <a:pt x="212" y="232"/>
                  </a:lnTo>
                  <a:lnTo>
                    <a:pt x="212" y="232"/>
                  </a:lnTo>
                  <a:lnTo>
                    <a:pt x="212" y="240"/>
                  </a:lnTo>
                  <a:lnTo>
                    <a:pt x="208" y="246"/>
                  </a:lnTo>
                  <a:lnTo>
                    <a:pt x="202" y="252"/>
                  </a:lnTo>
                  <a:lnTo>
                    <a:pt x="194" y="256"/>
                  </a:lnTo>
                  <a:lnTo>
                    <a:pt x="184" y="258"/>
                  </a:lnTo>
                  <a:lnTo>
                    <a:pt x="172" y="260"/>
                  </a:lnTo>
                  <a:lnTo>
                    <a:pt x="142" y="262"/>
                  </a:lnTo>
                  <a:lnTo>
                    <a:pt x="142" y="262"/>
                  </a:lnTo>
                  <a:lnTo>
                    <a:pt x="124" y="260"/>
                  </a:lnTo>
                  <a:lnTo>
                    <a:pt x="106" y="258"/>
                  </a:lnTo>
                  <a:lnTo>
                    <a:pt x="90" y="254"/>
                  </a:lnTo>
                  <a:lnTo>
                    <a:pt x="76" y="248"/>
                  </a:lnTo>
                  <a:lnTo>
                    <a:pt x="50" y="238"/>
                  </a:lnTo>
                  <a:lnTo>
                    <a:pt x="30" y="228"/>
                  </a:lnTo>
                  <a:lnTo>
                    <a:pt x="0" y="292"/>
                  </a:lnTo>
                  <a:lnTo>
                    <a:pt x="0" y="292"/>
                  </a:lnTo>
                  <a:lnTo>
                    <a:pt x="16" y="302"/>
                  </a:lnTo>
                  <a:lnTo>
                    <a:pt x="34" y="310"/>
                  </a:lnTo>
                  <a:lnTo>
                    <a:pt x="52" y="316"/>
                  </a:lnTo>
                  <a:lnTo>
                    <a:pt x="70" y="322"/>
                  </a:lnTo>
                  <a:lnTo>
                    <a:pt x="106" y="330"/>
                  </a:lnTo>
                  <a:lnTo>
                    <a:pt x="140" y="332"/>
                  </a:lnTo>
                  <a:lnTo>
                    <a:pt x="140" y="332"/>
                  </a:lnTo>
                  <a:lnTo>
                    <a:pt x="178" y="332"/>
                  </a:lnTo>
                  <a:lnTo>
                    <a:pt x="210" y="326"/>
                  </a:lnTo>
                  <a:lnTo>
                    <a:pt x="238" y="318"/>
                  </a:lnTo>
                  <a:lnTo>
                    <a:pt x="250" y="314"/>
                  </a:lnTo>
                  <a:lnTo>
                    <a:pt x="260" y="308"/>
                  </a:lnTo>
                  <a:lnTo>
                    <a:pt x="270" y="300"/>
                  </a:lnTo>
                  <a:lnTo>
                    <a:pt x="278" y="292"/>
                  </a:lnTo>
                  <a:lnTo>
                    <a:pt x="284" y="284"/>
                  </a:lnTo>
                  <a:lnTo>
                    <a:pt x="290" y="276"/>
                  </a:lnTo>
                  <a:lnTo>
                    <a:pt x="294" y="266"/>
                  </a:lnTo>
                  <a:lnTo>
                    <a:pt x="298" y="254"/>
                  </a:lnTo>
                  <a:lnTo>
                    <a:pt x="300" y="244"/>
                  </a:lnTo>
                  <a:lnTo>
                    <a:pt x="300" y="232"/>
                  </a:lnTo>
                  <a:lnTo>
                    <a:pt x="300" y="232"/>
                  </a:lnTo>
                  <a:lnTo>
                    <a:pt x="300" y="220"/>
                  </a:lnTo>
                  <a:lnTo>
                    <a:pt x="298" y="210"/>
                  </a:lnTo>
                  <a:lnTo>
                    <a:pt x="296" y="200"/>
                  </a:lnTo>
                  <a:lnTo>
                    <a:pt x="292" y="192"/>
                  </a:lnTo>
                  <a:lnTo>
                    <a:pt x="282" y="176"/>
                  </a:lnTo>
                  <a:lnTo>
                    <a:pt x="268" y="162"/>
                  </a:lnTo>
                  <a:lnTo>
                    <a:pt x="250" y="150"/>
                  </a:lnTo>
                  <a:lnTo>
                    <a:pt x="230" y="142"/>
                  </a:lnTo>
                  <a:lnTo>
                    <a:pt x="206" y="136"/>
                  </a:lnTo>
                  <a:lnTo>
                    <a:pt x="182" y="132"/>
                  </a:lnTo>
                  <a:lnTo>
                    <a:pt x="182"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872FF"/>
                </a:solidFill>
                <a:effectLst/>
                <a:uLnTx/>
                <a:uFillTx/>
                <a:latin typeface="Arial" panose="020B0604020202020204"/>
              </a:endParaRPr>
            </a:p>
          </p:txBody>
        </p:sp>
      </p:grpSp>
    </p:spTree>
    <p:extLst>
      <p:ext uri="{BB962C8B-B14F-4D97-AF65-F5344CB8AC3E}">
        <p14:creationId xmlns:p14="http://schemas.microsoft.com/office/powerpoint/2010/main" val="14599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729370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026396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86426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06287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960464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357445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4090899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1995392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27745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0134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450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44877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70033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7996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5278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468453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37691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4221870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136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0891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00167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6018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870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035499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6921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462149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5543450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88681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45240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9430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78994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89248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7479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58420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8326580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6638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33233846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8200860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59794" y="5926513"/>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632256" y="593231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9125252" y="5913553"/>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1873759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02258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97708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486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1.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4.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062254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6966266"/>
      </p:ext>
    </p:extLst>
  </p:cSld>
  <p:clrMap bg1="lt1" tx1="dk1" bg2="lt2" tx2="dk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4" r:id="rId13"/>
    <p:sldLayoutId id="2147484765" r:id="rId14"/>
    <p:sldLayoutId id="2147484766" r:id="rId15"/>
    <p:sldLayoutId id="2147484767" r:id="rId16"/>
    <p:sldLayoutId id="2147484768" r:id="rId17"/>
    <p:sldLayoutId id="2147484769" r:id="rId18"/>
    <p:sldLayoutId id="2147484770"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096710"/>
      </p:ext>
    </p:extLst>
  </p:cSld>
  <p:clrMap bg1="lt1" tx1="dk1" bg2="lt2" tx2="dk2" accent1="accent1" accent2="accent2" accent3="accent3" accent4="accent4" accent5="accent5" accent6="accent6" hlink="hlink" folHlink="folHlink"/>
  <p:sldLayoutIdLst>
    <p:sldLayoutId id="2147484772" r:id="rId1"/>
    <p:sldLayoutId id="2147484773" r:id="rId2"/>
    <p:sldLayoutId id="2147484774" r:id="rId3"/>
    <p:sldLayoutId id="2147484775" r:id="rId4"/>
    <p:sldLayoutId id="2147484776" r:id="rId5"/>
    <p:sldLayoutId id="2147484777" r:id="rId6"/>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hyperlink" Target="https://www.linkedin.com/in/paulbrennaman/" TargetMode="Externa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44.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44.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44.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6.xml"/><Relationship Id="rId1" Type="http://schemas.openxmlformats.org/officeDocument/2006/relationships/slideLayout" Target="../slideLayouts/slideLayout59.xml"/><Relationship Id="rId6" Type="http://schemas.openxmlformats.org/officeDocument/2006/relationships/image" Target="../media/image63.jpg"/><Relationship Id="rId5" Type="http://schemas.openxmlformats.org/officeDocument/2006/relationships/image" Target="../media/image62.png"/><Relationship Id="rId4" Type="http://schemas.openxmlformats.org/officeDocument/2006/relationships/image" Target="../media/image6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9.jpeg"/><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image" Target="../media/image19.jpe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60.xml"/><Relationship Id="rId6" Type="http://schemas.openxmlformats.org/officeDocument/2006/relationships/image" Target="../media/image68.png"/><Relationship Id="rId11" Type="http://schemas.openxmlformats.org/officeDocument/2006/relationships/image" Target="../media/image73.png"/><Relationship Id="rId24" Type="http://schemas.openxmlformats.org/officeDocument/2006/relationships/image" Target="../media/image86.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61.xml"/><Relationship Id="rId6" Type="http://schemas.openxmlformats.org/officeDocument/2006/relationships/image" Target="../media/image92.jpeg"/><Relationship Id="rId5" Type="http://schemas.openxmlformats.org/officeDocument/2006/relationships/image" Target="../media/image19.jpeg"/><Relationship Id="rId4" Type="http://schemas.openxmlformats.org/officeDocument/2006/relationships/image" Target="../media/image91.jpeg"/><Relationship Id="rId9" Type="http://schemas.openxmlformats.org/officeDocument/2006/relationships/image" Target="../media/image95.sv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96.png"/><Relationship Id="rId1" Type="http://schemas.openxmlformats.org/officeDocument/2006/relationships/slideLayout" Target="../slideLayouts/slideLayout61.xml"/><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MonitoringDocs" TargetMode="External"/><Relationship Id="rId2" Type="http://schemas.openxmlformats.org/officeDocument/2006/relationships/notesSlide" Target="../notesSlides/notesSlide19.xml"/><Relationship Id="rId1" Type="http://schemas.openxmlformats.org/officeDocument/2006/relationships/slideLayout" Target="../slideLayouts/slideLayout41.xml"/><Relationship Id="rId6" Type="http://schemas.openxmlformats.org/officeDocument/2006/relationships/image" Target="../media/image19.jpeg"/><Relationship Id="rId5" Type="http://schemas.openxmlformats.org/officeDocument/2006/relationships/hyperlink" Target="https://aka.ms/KQLPluralsight" TargetMode="External"/><Relationship Id="rId4" Type="http://schemas.openxmlformats.org/officeDocument/2006/relationships/hyperlink" Target="https://aka.ms/AzMonOverview"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20.png"/><Relationship Id="rId21" Type="http://schemas.openxmlformats.org/officeDocument/2006/relationships/image" Target="../media/image38.png"/><Relationship Id="rId34" Type="http://schemas.openxmlformats.org/officeDocument/2006/relationships/image" Target="../media/image51.sv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4.xml"/><Relationship Id="rId16" Type="http://schemas.openxmlformats.org/officeDocument/2006/relationships/image" Target="../media/image33.svg"/><Relationship Id="rId20" Type="http://schemas.openxmlformats.org/officeDocument/2006/relationships/image" Target="../media/image37.svg"/><Relationship Id="rId29" Type="http://schemas.openxmlformats.org/officeDocument/2006/relationships/image" Target="../media/image46.png"/><Relationship Id="rId1" Type="http://schemas.openxmlformats.org/officeDocument/2006/relationships/slideLayout" Target="../slideLayouts/slideLayout44.xml"/><Relationship Id="rId6" Type="http://schemas.openxmlformats.org/officeDocument/2006/relationships/image" Target="../media/image23.svg"/><Relationship Id="rId11" Type="http://schemas.openxmlformats.org/officeDocument/2006/relationships/image" Target="../media/image28.png"/><Relationship Id="rId24" Type="http://schemas.openxmlformats.org/officeDocument/2006/relationships/image" Target="../media/image41.svg"/><Relationship Id="rId32" Type="http://schemas.openxmlformats.org/officeDocument/2006/relationships/image" Target="../media/image49.sv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svg"/><Relationship Id="rId10" Type="http://schemas.openxmlformats.org/officeDocument/2006/relationships/image" Target="../media/image27.svg"/><Relationship Id="rId19" Type="http://schemas.openxmlformats.org/officeDocument/2006/relationships/image" Target="../media/image36.png"/><Relationship Id="rId31" Type="http://schemas.openxmlformats.org/officeDocument/2006/relationships/image" Target="../media/image48.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47.svg"/><Relationship Id="rId35" Type="http://schemas.openxmlformats.org/officeDocument/2006/relationships/image" Target="../media/image19.jpeg"/><Relationship Id="rId8" Type="http://schemas.openxmlformats.org/officeDocument/2006/relationships/image" Target="../media/image2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44.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44.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1" y="1317546"/>
            <a:ext cx="7822641" cy="2215991"/>
          </a:xfrm>
        </p:spPr>
        <p:txBody>
          <a:bodyPr/>
          <a:lstStyle/>
          <a:p>
            <a:r>
              <a:rPr lang="en-US"/>
              <a:t>Full stack monitoring across application, infrastructure, and network with Azure Monitor</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p:txBody>
          <a:bodyPr/>
          <a:lstStyle/>
          <a:p>
            <a:endParaRPr lang="en-US" dirty="0"/>
          </a:p>
        </p:txBody>
      </p:sp>
      <p:sp>
        <p:nvSpPr>
          <p:cNvPr id="8" name="Text Placeholder 4">
            <a:extLst>
              <a:ext uri="{FF2B5EF4-FFF2-40B4-BE49-F238E27FC236}">
                <a16:creationId xmlns:a16="http://schemas.microsoft.com/office/drawing/2014/main" id="{CE05EA36-24BD-470E-8B2D-7CEA7A917F9F}"/>
              </a:ext>
            </a:extLst>
          </p:cNvPr>
          <p:cNvSpPr txBox="1">
            <a:spLocks/>
          </p:cNvSpPr>
          <p:nvPr/>
        </p:nvSpPr>
        <p:spPr>
          <a:xfrm>
            <a:off x="584200" y="3954518"/>
            <a:ext cx="9144000" cy="40434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lang="en-US" dirty="0">
                <a:solidFill>
                  <a:srgbClr val="0078D4"/>
                </a:solidFill>
                <a:latin typeface="Segoe UI Semibold"/>
              </a:rPr>
              <a:t>Paul Brennaman</a:t>
            </a:r>
            <a:r>
              <a:rPr kumimoji="0" lang="en-US" sz="2000" b="0" i="0" u="none" strike="noStrike" kern="1200" cap="none" spc="0" normalizeH="0" baseline="0" noProof="0" dirty="0">
                <a:ln>
                  <a:noFill/>
                </a:ln>
                <a:solidFill>
                  <a:srgbClr val="1A1A1A"/>
                </a:solidFill>
                <a:effectLst/>
                <a:uLnTx/>
                <a:uFillTx/>
                <a:latin typeface="Segoe UI Semibold"/>
                <a:ea typeface="+mn-ea"/>
                <a:cs typeface="Segoe UI Light" panose="020B0502040204020203" pitchFamily="34" charset="0"/>
              </a:rPr>
              <a:t> |</a:t>
            </a:r>
            <a:r>
              <a:rPr kumimoji="0" lang="en-US"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 Solution Architect</a:t>
            </a:r>
            <a:endParaRPr kumimoji="0" lang="en-US" sz="2000" b="0" i="0" u="none" strike="noStrike" kern="1200" cap="none" spc="0" normalizeH="0" baseline="0" noProof="0" dirty="0">
              <a:ln>
                <a:noFill/>
              </a:ln>
              <a:gradFill>
                <a:gsLst>
                  <a:gs pos="91000">
                    <a:srgbClr val="1A1A1A"/>
                  </a:gs>
                  <a:gs pos="0">
                    <a:srgbClr val="1A1A1A"/>
                  </a:gs>
                </a:gsLst>
                <a:lin ang="5400000" scaled="0"/>
              </a:gradFill>
              <a:effectLst/>
              <a:uLnTx/>
              <a:uFillTx/>
              <a:latin typeface="Segoe UI"/>
              <a:ea typeface="+mn-ea"/>
              <a:cs typeface="Segoe UI Light" panose="020B0502040204020203" pitchFamily="34" charset="0"/>
            </a:endParaRPr>
          </a:p>
        </p:txBody>
      </p:sp>
      <p:pic>
        <p:nvPicPr>
          <p:cNvPr id="1026" name="Picture 2" descr="Image result for twitter logo">
            <a:extLst>
              <a:ext uri="{FF2B5EF4-FFF2-40B4-BE49-F238E27FC236}">
                <a16:creationId xmlns:a16="http://schemas.microsoft.com/office/drawing/2014/main" id="{3E3F8655-DFFE-49F8-B6B1-8BCF0470E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6345606"/>
            <a:ext cx="279662" cy="2796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EADB89-49BA-4B89-A243-46FF5C5F8B9D}"/>
              </a:ext>
            </a:extLst>
          </p:cNvPr>
          <p:cNvSpPr txBox="1"/>
          <p:nvPr/>
        </p:nvSpPr>
        <p:spPr>
          <a:xfrm>
            <a:off x="933254" y="6345606"/>
            <a:ext cx="150220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r>
              <a:rPr lang="en-US" sz="1800" dirty="0">
                <a:gradFill>
                  <a:gsLst>
                    <a:gs pos="2917">
                      <a:srgbClr val="1A1A1A"/>
                    </a:gs>
                    <a:gs pos="30000">
                      <a:srgbClr val="1A1A1A"/>
                    </a:gs>
                  </a:gsLst>
                  <a:lin ang="5400000" scaled="0"/>
                </a:gradFill>
                <a:latin typeface="Segoe UI"/>
              </a:rPr>
              <a:t>brennaman3</a:t>
            </a: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9" name="Picture 8">
            <a:extLst>
              <a:ext uri="{FF2B5EF4-FFF2-40B4-BE49-F238E27FC236}">
                <a16:creationId xmlns:a16="http://schemas.microsoft.com/office/drawing/2014/main" id="{64DA6003-C455-47C1-9A79-FE8C9DC833C5}"/>
              </a:ext>
            </a:extLst>
          </p:cNvPr>
          <p:cNvPicPr>
            <a:picLocks noChangeAspect="1"/>
          </p:cNvPicPr>
          <p:nvPr/>
        </p:nvPicPr>
        <p:blipFill>
          <a:blip r:embed="rId4"/>
          <a:stretch>
            <a:fillRect/>
          </a:stretch>
        </p:blipFill>
        <p:spPr>
          <a:xfrm>
            <a:off x="584200" y="5944886"/>
            <a:ext cx="279662" cy="279662"/>
          </a:xfrm>
          <a:prstGeom prst="rect">
            <a:avLst/>
          </a:prstGeom>
        </p:spPr>
      </p:pic>
      <p:sp>
        <p:nvSpPr>
          <p:cNvPr id="11" name="TextBox 10">
            <a:extLst>
              <a:ext uri="{FF2B5EF4-FFF2-40B4-BE49-F238E27FC236}">
                <a16:creationId xmlns:a16="http://schemas.microsoft.com/office/drawing/2014/main" id="{3103F2EE-AE46-41C4-B2AA-20D46E780B3E}"/>
              </a:ext>
            </a:extLst>
          </p:cNvPr>
          <p:cNvSpPr txBox="1"/>
          <p:nvPr/>
        </p:nvSpPr>
        <p:spPr>
          <a:xfrm>
            <a:off x="961806" y="5947549"/>
            <a:ext cx="4621778" cy="276999"/>
          </a:xfrm>
          <a:prstGeom prst="rect">
            <a:avLst/>
          </a:prstGeom>
          <a:noFill/>
        </p:spPr>
        <p:txBody>
          <a:bodyPr wrap="none" lIns="0" tIns="0" rIns="0" bIns="0" rtlCol="0">
            <a:spAutoFit/>
          </a:bodyPr>
          <a:lstStyle/>
          <a:p>
            <a:pPr lvl="0">
              <a:defRPr/>
            </a:pPr>
            <a:r>
              <a:rPr lang="en-US" sz="1800" dirty="0">
                <a:hlinkClick r:id="rId5"/>
              </a:rPr>
              <a:t>https://www.linkedin.com/in/paulbrennaman/</a:t>
            </a: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2" name="Picture 11">
            <a:extLst>
              <a:ext uri="{FF2B5EF4-FFF2-40B4-BE49-F238E27FC236}">
                <a16:creationId xmlns:a16="http://schemas.microsoft.com/office/drawing/2014/main" id="{31AB6F7C-E8F8-4F2F-9984-F419F8A62236}"/>
              </a:ext>
            </a:extLst>
          </p:cNvPr>
          <p:cNvPicPr>
            <a:picLocks noChangeAspect="1"/>
          </p:cNvPicPr>
          <p:nvPr/>
        </p:nvPicPr>
        <p:blipFill>
          <a:blip r:embed="rId6"/>
          <a:stretch>
            <a:fillRect/>
          </a:stretch>
        </p:blipFill>
        <p:spPr>
          <a:xfrm>
            <a:off x="6639697" y="3627837"/>
            <a:ext cx="1270065" cy="1270065"/>
          </a:xfrm>
          <a:prstGeom prst="rect">
            <a:avLst/>
          </a:prstGeom>
        </p:spPr>
      </p:pic>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Rich Insights for Virtual Machines</a:t>
            </a:r>
            <a:endParaRPr kumimoji="0" lang="en-US" sz="36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734093" y="4240452"/>
            <a:ext cx="4039399" cy="587570"/>
            <a:chOff x="426425" y="2112033"/>
            <a:chExt cx="3960555" cy="576102"/>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3474643" cy="53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Visualize service dependencies &amp; connection failures in Maps</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717003" y="1935351"/>
            <a:ext cx="4355678" cy="365708"/>
            <a:chOff x="426425" y="3666045"/>
            <a:chExt cx="4270659" cy="358570"/>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3784748" cy="266312"/>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single VMs or at scale</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734093" y="5027605"/>
            <a:ext cx="4064777" cy="587570"/>
            <a:chOff x="426425" y="4250976"/>
            <a:chExt cx="3985437" cy="57610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Onboard at scale using PowerShell or Azure Policy</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717003" y="3375186"/>
            <a:ext cx="4064777" cy="587570"/>
            <a:chOff x="426425" y="4835908"/>
            <a:chExt cx="3985437" cy="576102"/>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Troubleshoot perf issues like CPU, memory, disk, and network</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A009AFAB-DBA0-42DC-8D5B-D17F8394137A}"/>
              </a:ext>
            </a:extLst>
          </p:cNvPr>
          <p:cNvPicPr/>
          <p:nvPr/>
        </p:nvPicPr>
        <p:blipFill>
          <a:blip r:embed="rId4"/>
          <a:stretch>
            <a:fillRect/>
          </a:stretch>
        </p:blipFill>
        <p:spPr>
          <a:xfrm>
            <a:off x="5072681" y="1700767"/>
            <a:ext cx="6915405" cy="4416136"/>
          </a:xfrm>
          <a:prstGeom prst="rect">
            <a:avLst/>
          </a:prstGeom>
          <a:ln>
            <a:noFill/>
          </a:ln>
          <a:effectLst>
            <a:outerShdw blurRad="292100" dist="139700" dir="2700000" algn="tl" rotWithShape="0">
              <a:srgbClr val="333333">
                <a:alpha val="65000"/>
              </a:srgbClr>
            </a:outerShdw>
          </a:effectLst>
        </p:spPr>
      </p:pic>
      <p:grpSp>
        <p:nvGrpSpPr>
          <p:cNvPr id="32" name="Group 31">
            <a:extLst>
              <a:ext uri="{FF2B5EF4-FFF2-40B4-BE49-F238E27FC236}">
                <a16:creationId xmlns:a16="http://schemas.microsoft.com/office/drawing/2014/main" id="{68DA9077-0770-4A50-A1C3-8E9F6EF2ED58}"/>
              </a:ext>
            </a:extLst>
          </p:cNvPr>
          <p:cNvGrpSpPr/>
          <p:nvPr/>
        </p:nvGrpSpPr>
        <p:grpSpPr>
          <a:xfrm>
            <a:off x="734093" y="2588033"/>
            <a:ext cx="4064777" cy="587570"/>
            <a:chOff x="426425" y="4835908"/>
            <a:chExt cx="3985437" cy="576102"/>
          </a:xfrm>
        </p:grpSpPr>
        <p:sp>
          <p:nvSpPr>
            <p:cNvPr id="33" name="Rectangle 32">
              <a:extLst>
                <a:ext uri="{FF2B5EF4-FFF2-40B4-BE49-F238E27FC236}">
                  <a16:creationId xmlns:a16="http://schemas.microsoft.com/office/drawing/2014/main" id="{76AA9846-21CE-4BCF-B028-C66D4114ADEB}"/>
                </a:ext>
              </a:extLst>
            </p:cNvPr>
            <p:cNvSpPr/>
            <p:nvPr/>
          </p:nvSpPr>
          <p:spPr>
            <a:xfrm>
              <a:off x="912337" y="4879387"/>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Identify &amp; isolate host-level or guest-level health problems</a:t>
              </a:r>
            </a:p>
          </p:txBody>
        </p:sp>
        <p:sp>
          <p:nvSpPr>
            <p:cNvPr id="34" name="arrow_15" title="Icon of a arrow in a circle pointed right">
              <a:extLst>
                <a:ext uri="{FF2B5EF4-FFF2-40B4-BE49-F238E27FC236}">
                  <a16:creationId xmlns:a16="http://schemas.microsoft.com/office/drawing/2014/main" id="{9AFCBFB7-4D78-4517-8DC2-36E36AC9ECD3}"/>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609008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Drill down into AKS Containers</a:t>
            </a:r>
            <a:endParaRPr kumimoji="0" lang="en-US" sz="36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322190" y="4629730"/>
            <a:ext cx="4039399" cy="587571"/>
            <a:chOff x="426425" y="2112033"/>
            <a:chExt cx="3960555" cy="576103"/>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3474643" cy="5326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Understand cluster capacity needs  under average or heaviest loads </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305100" y="2112045"/>
            <a:ext cx="4355678" cy="587570"/>
            <a:chOff x="426425" y="3666045"/>
            <a:chExt cx="4270659" cy="576102"/>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3784748"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multi-cluster health &amp; node/pod status </a:t>
              </a:r>
              <a:r>
                <a:rPr kumimoji="0" lang="en-US" sz="1100" b="0" i="0" u="none" strike="noStrike" kern="0" cap="none" spc="0" normalizeH="0" baseline="0" noProof="0">
                  <a:ln>
                    <a:noFill/>
                  </a:ln>
                  <a:solidFill>
                    <a:srgbClr val="FF0000"/>
                  </a:solidFill>
                  <a:effectLst/>
                  <a:uLnTx/>
                  <a:uFillTx/>
                  <a:latin typeface="Segoe UI" panose="020B0502040204020203" pitchFamily="34" charset="0"/>
                  <a:ea typeface="Segoe UI Light" charset="0"/>
                  <a:cs typeface="Segoe UI" panose="020B0502040204020203" pitchFamily="34" charset="0"/>
                </a:rPr>
                <a:t>NEW!</a:t>
              </a:r>
              <a:endParaRPr kumimoji="0" lang="en-US" sz="1765" b="0" i="0" u="none" strike="noStrike" kern="0" cap="none" spc="0" normalizeH="0" baseline="0" noProof="0">
                <a:ln>
                  <a:noFill/>
                </a:ln>
                <a:solidFill>
                  <a:srgbClr val="FF0000"/>
                </a:solidFill>
                <a:effectLst/>
                <a:uLnTx/>
                <a:uFillTx/>
                <a:latin typeface="Segoe UI" panose="020B0502040204020203" pitchFamily="34" charset="0"/>
                <a:ea typeface="Segoe UI Light" charset="0"/>
                <a:cs typeface="Segoe UI" panose="020B0502040204020203" pitchFamily="34" charset="0"/>
              </a:endParaRP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322190" y="5416883"/>
            <a:ext cx="4064777" cy="587570"/>
            <a:chOff x="426425" y="4250976"/>
            <a:chExt cx="3985437" cy="57610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containers on demand in AKS with virtual nodes </a:t>
              </a:r>
              <a:r>
                <a:rPr kumimoji="0" lang="en-US" sz="1100" b="0" i="0" u="none" strike="noStrike" kern="0" cap="none" spc="0" normalizeH="0" baseline="0" noProof="0">
                  <a:ln>
                    <a:noFill/>
                  </a:ln>
                  <a:solidFill>
                    <a:srgbClr val="FF0000"/>
                  </a:solidFill>
                  <a:effectLst/>
                  <a:uLnTx/>
                  <a:uFillTx/>
                  <a:latin typeface="Segoe UI" panose="020B0502040204020203" pitchFamily="34" charset="0"/>
                  <a:ea typeface="Segoe UI Light" charset="0"/>
                  <a:cs typeface="Segoe UI" panose="020B0502040204020203" pitchFamily="34" charset="0"/>
                </a:rPr>
                <a:t>NEW!</a:t>
              </a:r>
              <a:endPar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endParaRP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305100" y="3764464"/>
            <a:ext cx="4064777" cy="587570"/>
            <a:chOff x="426425" y="4835908"/>
            <a:chExt cx="3985437" cy="576102"/>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Analyze Kubernetes event &amp; container logs for troubleshooting</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68DA9077-0770-4A50-A1C3-8E9F6EF2ED58}"/>
              </a:ext>
            </a:extLst>
          </p:cNvPr>
          <p:cNvGrpSpPr/>
          <p:nvPr/>
        </p:nvGrpSpPr>
        <p:grpSpPr>
          <a:xfrm>
            <a:off x="322190" y="2977311"/>
            <a:ext cx="4064777" cy="587570"/>
            <a:chOff x="426425" y="4835908"/>
            <a:chExt cx="3985437" cy="576102"/>
          </a:xfrm>
        </p:grpSpPr>
        <p:sp>
          <p:nvSpPr>
            <p:cNvPr id="33" name="Rectangle 32">
              <a:extLst>
                <a:ext uri="{FF2B5EF4-FFF2-40B4-BE49-F238E27FC236}">
                  <a16:creationId xmlns:a16="http://schemas.microsoft.com/office/drawing/2014/main" id="{76AA9846-21CE-4BCF-B028-C66D4114ADEB}"/>
                </a:ext>
              </a:extLst>
            </p:cNvPr>
            <p:cNvSpPr/>
            <p:nvPr/>
          </p:nvSpPr>
          <p:spPr>
            <a:xfrm>
              <a:off x="912337" y="4879387"/>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View overall perf across nodes, controllers and containers</a:t>
              </a:r>
            </a:p>
          </p:txBody>
        </p:sp>
        <p:sp>
          <p:nvSpPr>
            <p:cNvPr id="34" name="arrow_15" title="Icon of a arrow in a circle pointed right">
              <a:extLst>
                <a:ext uri="{FF2B5EF4-FFF2-40B4-BE49-F238E27FC236}">
                  <a16:creationId xmlns:a16="http://schemas.microsoft.com/office/drawing/2014/main" id="{9AFCBFB7-4D78-4517-8DC2-36E36AC9ECD3}"/>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4CE5B5AE-AAC4-4A82-8E15-AC61BB29A14D}"/>
              </a:ext>
            </a:extLst>
          </p:cNvPr>
          <p:cNvPicPr>
            <a:picLocks noChangeAspect="1"/>
          </p:cNvPicPr>
          <p:nvPr/>
        </p:nvPicPr>
        <p:blipFill>
          <a:blip r:embed="rId4"/>
          <a:stretch>
            <a:fillRect/>
          </a:stretch>
        </p:blipFill>
        <p:spPr>
          <a:xfrm>
            <a:off x="4827288" y="1667071"/>
            <a:ext cx="7092398" cy="4283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4448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Monitor Network Health &amp; Traffic</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Semibold"/>
              </a:rPr>
              <a:t> </a:t>
            </a:r>
            <a:endPar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76119" y="4122260"/>
            <a:ext cx="4049742" cy="543225"/>
            <a:chOff x="426425" y="2094704"/>
            <a:chExt cx="3970696" cy="532623"/>
          </a:xfrm>
        </p:grpSpPr>
        <p:sp>
          <p:nvSpPr>
            <p:cNvPr id="6" name="Rectangle 5">
              <a:extLst>
                <a:ext uri="{FF2B5EF4-FFF2-40B4-BE49-F238E27FC236}">
                  <a16:creationId xmlns:a16="http://schemas.microsoft.com/office/drawing/2014/main" id="{13B42BA0-5299-497D-8532-2004B2C3EAF9}"/>
                </a:ext>
              </a:extLst>
            </p:cNvPr>
            <p:cNvSpPr/>
            <p:nvPr/>
          </p:nvSpPr>
          <p:spPr bwMode="auto">
            <a:xfrm>
              <a:off x="922478" y="2094704"/>
              <a:ext cx="3474643" cy="53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ExpressRoute connectivity to virtual networks and O365</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276119" y="2284097"/>
            <a:ext cx="4081867" cy="543225"/>
            <a:chOff x="426425" y="3666045"/>
            <a:chExt cx="4002193" cy="532623"/>
          </a:xfrm>
        </p:grpSpPr>
        <p:sp>
          <p:nvSpPr>
            <p:cNvPr id="12" name="Rectangle 11">
              <a:extLst>
                <a:ext uri="{FF2B5EF4-FFF2-40B4-BE49-F238E27FC236}">
                  <a16:creationId xmlns:a16="http://schemas.microsoft.com/office/drawing/2014/main" id="{864B5795-DA3D-4ED1-A1F3-76706AF20D92}"/>
                </a:ext>
              </a:extLst>
            </p:cNvPr>
            <p:cNvSpPr/>
            <p:nvPr/>
          </p:nvSpPr>
          <p:spPr>
            <a:xfrm>
              <a:off x="912336" y="3666045"/>
              <a:ext cx="3516282"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Secure and audit your network with Network Watcher Traffic Analytics</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76119" y="5033063"/>
            <a:ext cx="4064777" cy="587571"/>
            <a:chOff x="426425" y="4250976"/>
            <a:chExt cx="3985437" cy="576103"/>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499525"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connectivity to </a:t>
              </a:r>
              <a:r>
                <a:rPr kumimoji="0" lang="en-US" sz="1765" b="0" i="0" u="none" strike="noStrike" kern="0" cap="none" spc="0" normalizeH="0" baseline="0" noProof="0" err="1">
                  <a:ln>
                    <a:noFill/>
                  </a:ln>
                  <a:solidFill>
                    <a:srgbClr val="1A1A1A"/>
                  </a:solidFill>
                  <a:effectLst/>
                  <a:uLnTx/>
                  <a:uFillTx/>
                  <a:latin typeface="Segoe UI" panose="020B0502040204020203" pitchFamily="34" charset="0"/>
                  <a:ea typeface="Segoe UI Light" charset="0"/>
                  <a:cs typeface="Segoe UI" panose="020B0502040204020203" pitchFamily="34" charset="0"/>
                </a:rPr>
                <a:t>LoB</a:t>
              </a: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 apps with Service Connectivity Monitor</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76119" y="3187393"/>
            <a:ext cx="4366901" cy="543226"/>
            <a:chOff x="426425" y="4795011"/>
            <a:chExt cx="4281664" cy="532623"/>
          </a:xfrm>
        </p:grpSpPr>
        <p:sp>
          <p:nvSpPr>
            <p:cNvPr id="18" name="Rectangle 17">
              <a:extLst>
                <a:ext uri="{FF2B5EF4-FFF2-40B4-BE49-F238E27FC236}">
                  <a16:creationId xmlns:a16="http://schemas.microsoft.com/office/drawing/2014/main" id="{6769681E-BAAF-4018-A27D-BF2C766DC61C}"/>
                </a:ext>
              </a:extLst>
            </p:cNvPr>
            <p:cNvSpPr/>
            <p:nvPr/>
          </p:nvSpPr>
          <p:spPr>
            <a:xfrm>
              <a:off x="910034" y="4795011"/>
              <a:ext cx="379805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Discover and monitor ExpressRoute circuits, across subscriptions</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0" name="Picture 19" descr="A screenshot of a computer&#10;&#10;Description generated with very high confidence">
            <a:extLst>
              <a:ext uri="{FF2B5EF4-FFF2-40B4-BE49-F238E27FC236}">
                <a16:creationId xmlns:a16="http://schemas.microsoft.com/office/drawing/2014/main" id="{AE3BEDE2-56E8-4213-9029-EA8303833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392" y="2099193"/>
            <a:ext cx="7192694" cy="3636851"/>
          </a:xfrm>
          <a:prstGeom prst="rect">
            <a:avLst/>
          </a:prstGeom>
          <a:ln>
            <a:noFill/>
          </a:ln>
          <a:effectLst>
            <a:outerShdw blurRad="292100" dist="139700" dir="2700000" algn="tl" rotWithShape="0">
              <a:srgbClr val="333333">
                <a:alpha val="65000"/>
              </a:srgbClr>
            </a:outerShdw>
          </a:effectLst>
        </p:spPr>
      </p:pic>
      <p:pic>
        <p:nvPicPr>
          <p:cNvPr id="1026" name="Picture 2" descr="Image result for network watcher logo">
            <a:extLst>
              <a:ext uri="{FF2B5EF4-FFF2-40B4-BE49-F238E27FC236}">
                <a16:creationId xmlns:a16="http://schemas.microsoft.com/office/drawing/2014/main" id="{707E5C29-F88B-4620-8281-13CE8BA556C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02514" y="301487"/>
            <a:ext cx="1045551" cy="104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23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1A1A1A"/>
                </a:solidFill>
                <a:effectLst/>
                <a:uLnTx/>
                <a:uFillTx/>
                <a:latin typeface="Segoe UI Semibold"/>
                <a:ea typeface="+mn-ea"/>
                <a:cs typeface="Segoe UI" pitchFamily="34" charset="0"/>
              </a:rPr>
              <a:t>Advanced Queries with Log Analytics</a:t>
            </a:r>
          </a:p>
        </p:txBody>
      </p:sp>
      <p:grpSp>
        <p:nvGrpSpPr>
          <p:cNvPr id="5" name="Group 4">
            <a:extLst>
              <a:ext uri="{FF2B5EF4-FFF2-40B4-BE49-F238E27FC236}">
                <a16:creationId xmlns:a16="http://schemas.microsoft.com/office/drawing/2014/main" id="{8767319F-BB99-4D82-8FE3-AC66C3B590F2}"/>
              </a:ext>
            </a:extLst>
          </p:cNvPr>
          <p:cNvGrpSpPr/>
          <p:nvPr/>
        </p:nvGrpSpPr>
        <p:grpSpPr>
          <a:xfrm>
            <a:off x="424736" y="4081150"/>
            <a:ext cx="4234953" cy="587571"/>
            <a:chOff x="426425" y="2112033"/>
            <a:chExt cx="4152292" cy="576103"/>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6" y="2155512"/>
              <a:ext cx="3666381" cy="5326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Run queries for investigations, statistics &amp; root cause/trend analyses</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424736" y="2256832"/>
            <a:ext cx="4169247" cy="587570"/>
            <a:chOff x="426425" y="3666045"/>
            <a:chExt cx="4087867" cy="576102"/>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3601956"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Log Analytics advanced query experience now in Azure Portal</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424736" y="5042345"/>
            <a:ext cx="4152158" cy="587570"/>
            <a:chOff x="426425" y="4250976"/>
            <a:chExt cx="4071112" cy="57610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585200"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Utilize ML algorithms for clustering and anomaly detection</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424736" y="3173681"/>
            <a:ext cx="4169247" cy="587571"/>
            <a:chOff x="426425" y="4835908"/>
            <a:chExt cx="4087868" cy="576103"/>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3601956"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Central Analytics Platform across Monitoring, Management, Security</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DDEB53-F008-47D6-8CB0-543597FB7126}"/>
              </a:ext>
            </a:extLst>
          </p:cNvPr>
          <p:cNvPicPr>
            <a:picLocks noChangeAspect="1"/>
          </p:cNvPicPr>
          <p:nvPr/>
        </p:nvPicPr>
        <p:blipFill>
          <a:blip r:embed="rId4"/>
          <a:stretch>
            <a:fillRect/>
          </a:stretch>
        </p:blipFill>
        <p:spPr>
          <a:xfrm>
            <a:off x="4787894" y="1727119"/>
            <a:ext cx="7200191" cy="43634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5982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Azure Monitor</a:t>
            </a:r>
          </a:p>
        </p:txBody>
      </p:sp>
    </p:spTree>
    <p:extLst>
      <p:ext uri="{BB962C8B-B14F-4D97-AF65-F5344CB8AC3E}">
        <p14:creationId xmlns:p14="http://schemas.microsoft.com/office/powerpoint/2010/main" val="261129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378AAD4-EAF0-4E74-BC26-17B725E86B65}"/>
              </a:ext>
            </a:extLst>
          </p:cNvPr>
          <p:cNvSpPr>
            <a:spLocks noGrp="1"/>
          </p:cNvSpPr>
          <p:nvPr>
            <p:ph type="title"/>
          </p:nvPr>
        </p:nvSpPr>
        <p:spPr/>
        <p:txBody>
          <a:bodyPr/>
          <a:lstStyle/>
          <a:p>
            <a:r>
              <a:rPr lang="en-US"/>
              <a:t>Recap: What’s New</a:t>
            </a:r>
          </a:p>
        </p:txBody>
      </p:sp>
      <p:sp>
        <p:nvSpPr>
          <p:cNvPr id="6" name="Rectangle 5">
            <a:extLst>
              <a:ext uri="{FF2B5EF4-FFF2-40B4-BE49-F238E27FC236}">
                <a16:creationId xmlns:a16="http://schemas.microsoft.com/office/drawing/2014/main" id="{8F482A7B-5E65-46C7-924D-63F39E3C9C1A}"/>
              </a:ext>
            </a:extLst>
          </p:cNvPr>
          <p:cNvSpPr/>
          <p:nvPr/>
        </p:nvSpPr>
        <p:spPr bwMode="auto">
          <a:xfrm>
            <a:off x="439516" y="2386243"/>
            <a:ext cx="3596674" cy="39257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196" tIns="186494" rIns="186494" bIns="149196"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a:ln>
                  <a:noFill/>
                </a:ln>
                <a:solidFill>
                  <a:srgbClr val="353535"/>
                </a:solidFill>
                <a:effectLst/>
                <a:uLnTx/>
                <a:uFillTx/>
                <a:latin typeface="Segoe UI"/>
                <a:ea typeface="+mn-ea"/>
                <a:cs typeface="+mn-cs"/>
              </a:rPr>
              <a:t>One Metrics. One Logs. One Alerts.</a:t>
            </a:r>
          </a:p>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IN" sz="1765" b="0" i="0" u="none" strike="noStrike" kern="1200" cap="none" spc="0" normalizeH="0" baseline="0" noProof="0">
                <a:ln>
                  <a:noFill/>
                </a:ln>
                <a:solidFill>
                  <a:srgbClr val="353535"/>
                </a:solidFill>
                <a:effectLst/>
                <a:uLnTx/>
                <a:uFillTx/>
                <a:latin typeface="Segoe UI"/>
                <a:ea typeface="+mn-ea"/>
                <a:cs typeface="+mn-cs"/>
              </a:rPr>
              <a:t>Log Analytics query experience integrated into Azure Portal</a:t>
            </a:r>
            <a:endParaRPr kumimoji="0" lang="en-US" sz="1765" b="0" i="0" u="none" strike="noStrike" kern="1200" cap="none" spc="0" normalizeH="0" baseline="0" noProof="0">
              <a:ln>
                <a:noFill/>
              </a:ln>
              <a:solidFill>
                <a:srgbClr val="353535"/>
              </a:solidFill>
              <a:effectLst/>
              <a:uLnTx/>
              <a:uFillTx/>
              <a:latin typeface="Segoe UI"/>
              <a:ea typeface="+mn-ea"/>
              <a:cs typeface="+mn-cs"/>
            </a:endParaRPr>
          </a:p>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a:ln>
                  <a:noFill/>
                </a:ln>
                <a:solidFill>
                  <a:srgbClr val="353535"/>
                </a:solidFill>
                <a:effectLst/>
                <a:uLnTx/>
                <a:uFillTx/>
                <a:latin typeface="Segoe UI"/>
                <a:ea typeface="+mn-ea"/>
                <a:cs typeface="+mn-cs"/>
              </a:rPr>
              <a:t>Integration into native Azure resource blades</a:t>
            </a:r>
          </a:p>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a:ln>
                  <a:noFill/>
                </a:ln>
                <a:solidFill>
                  <a:srgbClr val="353535"/>
                </a:solidFill>
                <a:effectLst/>
                <a:uLnTx/>
                <a:uFillTx/>
                <a:latin typeface="Segoe UI"/>
                <a:ea typeface="+mn-ea"/>
                <a:cs typeface="+mn-cs"/>
              </a:rPr>
              <a:t>Configure Azure AD to send audit &amp; sign-up logs to Azure Monitor</a:t>
            </a:r>
          </a:p>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a:ln>
                  <a:noFill/>
                </a:ln>
                <a:solidFill>
                  <a:srgbClr val="353535"/>
                </a:solidFill>
                <a:effectLst/>
                <a:uLnTx/>
                <a:uFillTx/>
                <a:latin typeface="Segoe UI"/>
                <a:ea typeface="+mn-ea"/>
                <a:cs typeface="+mn-cs"/>
              </a:rPr>
              <a:t>Ability to send Custom Metrics</a:t>
            </a:r>
          </a:p>
        </p:txBody>
      </p:sp>
      <p:sp>
        <p:nvSpPr>
          <p:cNvPr id="7" name="Rectangle 6">
            <a:extLst>
              <a:ext uri="{FF2B5EF4-FFF2-40B4-BE49-F238E27FC236}">
                <a16:creationId xmlns:a16="http://schemas.microsoft.com/office/drawing/2014/main" id="{06D30A66-FB32-4028-816C-106DA2ACD4D3}"/>
              </a:ext>
            </a:extLst>
          </p:cNvPr>
          <p:cNvSpPr/>
          <p:nvPr/>
        </p:nvSpPr>
        <p:spPr bwMode="auto">
          <a:xfrm>
            <a:off x="4442102" y="2386244"/>
            <a:ext cx="3596674" cy="3925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196" tIns="186494" rIns="93247" bIns="149196"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a:ln>
                  <a:noFill/>
                </a:ln>
                <a:solidFill>
                  <a:srgbClr val="353535"/>
                </a:solidFill>
                <a:effectLst/>
                <a:uLnTx/>
                <a:uFillTx/>
                <a:latin typeface="Segoe UI"/>
                <a:ea typeface="+mn-ea"/>
                <a:cs typeface="+mn-cs"/>
              </a:rPr>
              <a:t>Azure Monitor for resource groups</a:t>
            </a:r>
          </a:p>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a:ln>
                  <a:noFill/>
                </a:ln>
                <a:solidFill>
                  <a:srgbClr val="353535"/>
                </a:solidFill>
                <a:effectLst/>
                <a:uLnTx/>
                <a:uFillTx/>
                <a:latin typeface="Segoe UI"/>
                <a:ea typeface="+mn-ea"/>
                <a:cs typeface="+mn-cs"/>
              </a:rPr>
              <a:t>Azure Monitor for VMs (health, performance, and maps)</a:t>
            </a:r>
          </a:p>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a:ln>
                  <a:noFill/>
                </a:ln>
                <a:solidFill>
                  <a:srgbClr val="353535"/>
                </a:solidFill>
                <a:effectLst/>
                <a:uLnTx/>
                <a:uFillTx/>
                <a:latin typeface="Segoe UI"/>
                <a:ea typeface="+mn-ea"/>
                <a:cs typeface="+mn-cs"/>
              </a:rPr>
              <a:t>Multi-cluster health rollup view for AKS</a:t>
            </a:r>
          </a:p>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a:ln>
                  <a:noFill/>
                </a:ln>
                <a:solidFill>
                  <a:srgbClr val="353535"/>
                </a:solidFill>
                <a:effectLst/>
                <a:uLnTx/>
                <a:uFillTx/>
                <a:latin typeface="Segoe UI"/>
                <a:ea typeface="+mn-ea"/>
                <a:cs typeface="+mn-cs"/>
              </a:rPr>
              <a:t>Distributed Tracing for Python/Go in addition to .NET, Java &amp; Node.js apps</a:t>
            </a:r>
          </a:p>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a:ln>
                  <a:noFill/>
                </a:ln>
                <a:solidFill>
                  <a:srgbClr val="353535"/>
                </a:solidFill>
                <a:effectLst/>
                <a:uLnTx/>
                <a:uFillTx/>
                <a:latin typeface="Segoe UI"/>
                <a:ea typeface="+mn-ea"/>
                <a:cs typeface="+mn-cs"/>
              </a:rPr>
              <a:t>Java Local Forwarder, Micrometer &amp; Spring Boot support</a:t>
            </a:r>
          </a:p>
        </p:txBody>
      </p:sp>
      <p:sp>
        <p:nvSpPr>
          <p:cNvPr id="8" name="Rectangle 7">
            <a:extLst>
              <a:ext uri="{FF2B5EF4-FFF2-40B4-BE49-F238E27FC236}">
                <a16:creationId xmlns:a16="http://schemas.microsoft.com/office/drawing/2014/main" id="{0F584DA0-4E19-424E-9FF2-DDFB86F39305}"/>
              </a:ext>
            </a:extLst>
          </p:cNvPr>
          <p:cNvSpPr/>
          <p:nvPr/>
        </p:nvSpPr>
        <p:spPr bwMode="auto">
          <a:xfrm>
            <a:off x="8427307" y="2386244"/>
            <a:ext cx="3325178" cy="39257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196" tIns="186494" rIns="186494" bIns="149196" numCol="1" spcCol="0" rtlCol="0" fromWordArt="0" anchor="t" anchorCtr="0" forceAA="0" compatLnSpc="1">
            <a:prstTxWarp prst="textNoShape">
              <a:avLst/>
            </a:prstTxWarp>
            <a:noAutofit/>
          </a:bodyPr>
          <a:lstStyle/>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dirty="0">
                <a:ln>
                  <a:noFill/>
                </a:ln>
                <a:solidFill>
                  <a:srgbClr val="353535"/>
                </a:solidFill>
                <a:effectLst/>
                <a:uLnTx/>
                <a:uFillTx/>
                <a:latin typeface="Segoe UI"/>
                <a:ea typeface="+mn-ea"/>
                <a:cs typeface="+mn-cs"/>
              </a:rPr>
              <a:t>Onboard VMs at scale via Azure Policy</a:t>
            </a:r>
          </a:p>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dirty="0">
                <a:ln>
                  <a:noFill/>
                </a:ln>
                <a:solidFill>
                  <a:srgbClr val="353535"/>
                </a:solidFill>
                <a:effectLst/>
                <a:uLnTx/>
                <a:uFillTx/>
                <a:latin typeface="Segoe UI"/>
                <a:ea typeface="+mn-ea"/>
                <a:cs typeface="+mn-cs"/>
              </a:rPr>
              <a:t>Secured monitoring inside Virtual Networks</a:t>
            </a:r>
          </a:p>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dirty="0">
                <a:ln>
                  <a:noFill/>
                </a:ln>
                <a:solidFill>
                  <a:srgbClr val="353535"/>
                </a:solidFill>
                <a:effectLst/>
                <a:uLnTx/>
                <a:uFillTx/>
                <a:latin typeface="Segoe UI"/>
                <a:ea typeface="+mn-ea"/>
                <a:cs typeface="+mn-cs"/>
              </a:rPr>
              <a:t>Store logs in firewall restricted secured storage accounts</a:t>
            </a:r>
          </a:p>
          <a:p>
            <a:pPr marL="0" marR="0" lvl="0" indent="0" algn="l" defTabSz="932418" rtl="0" eaLnBrk="1" fontAlgn="auto" latinLnBrk="0" hangingPunct="1">
              <a:lnSpc>
                <a:spcPct val="90000"/>
              </a:lnSpc>
              <a:spcBef>
                <a:spcPts val="1800"/>
              </a:spcBef>
              <a:spcAft>
                <a:spcPts val="0"/>
              </a:spcAft>
              <a:buClrTx/>
              <a:buSzPts val="2000"/>
              <a:buFontTx/>
              <a:buNone/>
              <a:tabLst/>
              <a:defRPr/>
            </a:pPr>
            <a:r>
              <a:rPr kumimoji="0" lang="en-US" sz="1765" b="0" i="0" u="none" strike="noStrike" kern="1200" cap="none" spc="0" normalizeH="0" baseline="0" noProof="0" dirty="0">
                <a:ln>
                  <a:noFill/>
                </a:ln>
                <a:solidFill>
                  <a:srgbClr val="353535"/>
                </a:solidFill>
                <a:effectLst/>
                <a:uLnTx/>
                <a:uFillTx/>
                <a:latin typeface="Segoe UI"/>
                <a:ea typeface="+mn-ea"/>
                <a:cs typeface="+mn-cs"/>
              </a:rPr>
              <a:t>Monitor ER and store NSG flow logs across subscriptions</a:t>
            </a:r>
          </a:p>
        </p:txBody>
      </p:sp>
      <p:cxnSp>
        <p:nvCxnSpPr>
          <p:cNvPr id="11" name="Straight Connector 10">
            <a:extLst>
              <a:ext uri="{FF2B5EF4-FFF2-40B4-BE49-F238E27FC236}">
                <a16:creationId xmlns:a16="http://schemas.microsoft.com/office/drawing/2014/main" id="{F76D5F41-B3D8-42B1-87C2-42F3EC3015DF}"/>
              </a:ext>
            </a:extLst>
          </p:cNvPr>
          <p:cNvCxnSpPr/>
          <p:nvPr/>
        </p:nvCxnSpPr>
        <p:spPr>
          <a:xfrm>
            <a:off x="456897" y="2386242"/>
            <a:ext cx="3596675" cy="0"/>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EFE0F2-AED2-49CA-A482-B9E705A404E3}"/>
              </a:ext>
            </a:extLst>
          </p:cNvPr>
          <p:cNvCxnSpPr/>
          <p:nvPr/>
        </p:nvCxnSpPr>
        <p:spPr>
          <a:xfrm>
            <a:off x="4442101" y="2386242"/>
            <a:ext cx="3596675" cy="0"/>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3738DA-B5E5-4D19-8AD4-8840E79C6122}"/>
              </a:ext>
            </a:extLst>
          </p:cNvPr>
          <p:cNvCxnSpPr>
            <a:cxnSpLocks/>
          </p:cNvCxnSpPr>
          <p:nvPr/>
        </p:nvCxnSpPr>
        <p:spPr>
          <a:xfrm>
            <a:off x="8427305" y="2386242"/>
            <a:ext cx="3325180" cy="0"/>
          </a:xfrm>
          <a:prstGeom prst="line">
            <a:avLst/>
          </a:prstGeom>
          <a:ln w="762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A3A59D2-8D11-42F9-B21E-C70253C83ED7}"/>
              </a:ext>
            </a:extLst>
          </p:cNvPr>
          <p:cNvSpPr/>
          <p:nvPr/>
        </p:nvSpPr>
        <p:spPr>
          <a:xfrm>
            <a:off x="8427305" y="1931508"/>
            <a:ext cx="1878049" cy="374846"/>
          </a:xfrm>
          <a:prstGeom prst="rect">
            <a:avLst/>
          </a:prstGeom>
        </p:spPr>
        <p:txBody>
          <a:bodyPr wrap="none" lIns="149196">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Scale &amp;Security</a:t>
            </a:r>
          </a:p>
        </p:txBody>
      </p:sp>
      <p:sp>
        <p:nvSpPr>
          <p:cNvPr id="15" name="Rectangle 14">
            <a:extLst>
              <a:ext uri="{FF2B5EF4-FFF2-40B4-BE49-F238E27FC236}">
                <a16:creationId xmlns:a16="http://schemas.microsoft.com/office/drawing/2014/main" id="{D64301CA-BF56-4B08-925F-1FBEA54C52A6}"/>
              </a:ext>
            </a:extLst>
          </p:cNvPr>
          <p:cNvSpPr/>
          <p:nvPr/>
        </p:nvSpPr>
        <p:spPr>
          <a:xfrm>
            <a:off x="4442102" y="1931508"/>
            <a:ext cx="2401975" cy="374846"/>
          </a:xfrm>
          <a:prstGeom prst="rect">
            <a:avLst/>
          </a:prstGeom>
        </p:spPr>
        <p:txBody>
          <a:bodyPr wrap="none" lIns="149196">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Data Driven Insights</a:t>
            </a:r>
          </a:p>
        </p:txBody>
      </p:sp>
      <p:sp>
        <p:nvSpPr>
          <p:cNvPr id="16" name="Rectangle 15">
            <a:extLst>
              <a:ext uri="{FF2B5EF4-FFF2-40B4-BE49-F238E27FC236}">
                <a16:creationId xmlns:a16="http://schemas.microsoft.com/office/drawing/2014/main" id="{8E6C5290-756F-436D-88DE-E3F1FFEC9603}"/>
              </a:ext>
            </a:extLst>
          </p:cNvPr>
          <p:cNvSpPr/>
          <p:nvPr/>
        </p:nvSpPr>
        <p:spPr>
          <a:xfrm>
            <a:off x="456898" y="1931508"/>
            <a:ext cx="2291817" cy="374846"/>
          </a:xfrm>
          <a:prstGeom prst="rect">
            <a:avLst/>
          </a:prstGeom>
        </p:spPr>
        <p:txBody>
          <a:bodyPr wrap="none" lIns="149196">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Unified Monitoring</a:t>
            </a:r>
          </a:p>
        </p:txBody>
      </p:sp>
      <p:pic>
        <p:nvPicPr>
          <p:cNvPr id="17" name="Picture 4" descr="Azure Monitor">
            <a:extLst>
              <a:ext uri="{FF2B5EF4-FFF2-40B4-BE49-F238E27FC236}">
                <a16:creationId xmlns:a16="http://schemas.microsoft.com/office/drawing/2014/main" id="{BD60AD76-7ABB-4C39-BBE0-CB0EAD7D1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3693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Title 25"/>
          <p:cNvSpPr>
            <a:spLocks noGrp="1"/>
          </p:cNvSpPr>
          <p:nvPr>
            <p:ph type="ctrTitle"/>
          </p:nvPr>
        </p:nvSpPr>
        <p:spPr>
          <a:xfrm>
            <a:off x="534030" y="694452"/>
            <a:ext cx="4773588" cy="1613161"/>
          </a:xfrm>
        </p:spPr>
        <p:txBody>
          <a:bodyPr/>
          <a:lstStyle/>
          <a:p>
            <a:r>
              <a:rPr lang="en-US">
                <a:solidFill>
                  <a:schemeClr val="accent1"/>
                </a:solidFill>
              </a:rPr>
              <a:t>Norwegian utility automates meter reading, improves customer service,  and saves time and labor</a:t>
            </a:r>
          </a:p>
        </p:txBody>
      </p:sp>
      <p:sp>
        <p:nvSpPr>
          <p:cNvPr id="27" name="Text Placeholder 26"/>
          <p:cNvSpPr>
            <a:spLocks noGrp="1"/>
          </p:cNvSpPr>
          <p:nvPr>
            <p:ph type="body" sz="quarter" idx="11"/>
          </p:nvPr>
        </p:nvSpPr>
        <p:spPr>
          <a:xfrm>
            <a:off x="534030" y="2826282"/>
            <a:ext cx="4486377" cy="2665881"/>
          </a:xfrm>
        </p:spPr>
        <p:txBody>
          <a:bodyPr/>
          <a:lstStyle/>
          <a:p>
            <a:r>
              <a:rPr lang="en-US"/>
              <a:t>As the power grid operator that serves 1.5 million Norwegians, </a:t>
            </a:r>
            <a:r>
              <a:rPr lang="en-US" err="1"/>
              <a:t>Hafslund</a:t>
            </a:r>
            <a:r>
              <a:rPr lang="en-US"/>
              <a:t> always looks for ways to optimize operations. For example, the company is replacing manual methods of reading customers’ electric meters with networked smart-metering. </a:t>
            </a:r>
            <a:r>
              <a:rPr lang="en-US" err="1"/>
              <a:t>Hafslund</a:t>
            </a:r>
            <a:r>
              <a:rPr lang="en-US"/>
              <a:t> chose Microsoft Azure as its cloud platform and Azure Kubernetes Service (AKS) to manage the company’s containerized software. Now, metering is faster and more accurate, billing is simpler, and collected data provides actionable insights into energy consumption patterns.</a:t>
            </a:r>
          </a:p>
          <a:p>
            <a:endParaRPr lang="en-US"/>
          </a:p>
        </p:txBody>
      </p:sp>
      <p:sp>
        <p:nvSpPr>
          <p:cNvPr id="16" name="Text Placeholder 15"/>
          <p:cNvSpPr>
            <a:spLocks noGrp="1"/>
          </p:cNvSpPr>
          <p:nvPr>
            <p:ph type="body" sz="quarter" idx="31"/>
          </p:nvPr>
        </p:nvSpPr>
        <p:spPr>
          <a:xfrm>
            <a:off x="9127205" y="6143998"/>
            <a:ext cx="543103" cy="463954"/>
          </a:xfrm>
        </p:spPr>
        <p:txBody>
          <a:bodyPr/>
          <a:lstStyle/>
          <a:p>
            <a:r>
              <a:rPr lang="en-US">
                <a:solidFill>
                  <a:schemeClr val="tx1"/>
                </a:solidFill>
              </a:rPr>
              <a:t>Norway</a:t>
            </a:r>
          </a:p>
        </p:txBody>
      </p:sp>
      <p:sp>
        <p:nvSpPr>
          <p:cNvPr id="19" name="Text Placeholder 18"/>
          <p:cNvSpPr>
            <a:spLocks noGrp="1"/>
          </p:cNvSpPr>
          <p:nvPr>
            <p:ph type="body" sz="quarter" idx="32"/>
          </p:nvPr>
        </p:nvSpPr>
        <p:spPr>
          <a:xfrm>
            <a:off x="7622870" y="6177833"/>
            <a:ext cx="1134323" cy="463954"/>
          </a:xfrm>
        </p:spPr>
        <p:txBody>
          <a:bodyPr/>
          <a:lstStyle/>
          <a:p>
            <a:r>
              <a:rPr lang="en-US">
                <a:solidFill>
                  <a:schemeClr val="tx1"/>
                </a:solidFill>
              </a:rPr>
              <a:t>Power and utilities</a:t>
            </a:r>
          </a:p>
          <a:p>
            <a:endParaRPr lang="en-US">
              <a:solidFill>
                <a:schemeClr val="tx1"/>
              </a:solidFill>
            </a:endParaRPr>
          </a:p>
        </p:txBody>
      </p:sp>
      <p:sp>
        <p:nvSpPr>
          <p:cNvPr id="20" name="Text Placeholder 19"/>
          <p:cNvSpPr>
            <a:spLocks noGrp="1"/>
          </p:cNvSpPr>
          <p:nvPr>
            <p:ph type="body" sz="quarter" idx="33"/>
          </p:nvPr>
        </p:nvSpPr>
        <p:spPr>
          <a:xfrm>
            <a:off x="5466603" y="6177833"/>
            <a:ext cx="1716712" cy="463954"/>
          </a:xfrm>
        </p:spPr>
        <p:txBody>
          <a:bodyPr/>
          <a:lstStyle/>
          <a:p>
            <a:r>
              <a:rPr lang="en-US">
                <a:solidFill>
                  <a:schemeClr val="tx1"/>
                </a:solidFill>
              </a:rPr>
              <a:t>Approx. 500 employees</a:t>
            </a:r>
          </a:p>
          <a:p>
            <a:endParaRPr lang="en-US">
              <a:solidFill>
                <a:schemeClr val="tx1"/>
              </a:solidFill>
            </a:endParaRPr>
          </a:p>
        </p:txBody>
      </p:sp>
      <p:sp>
        <p:nvSpPr>
          <p:cNvPr id="21" name="Text Placeholder 20"/>
          <p:cNvSpPr>
            <a:spLocks noGrp="1"/>
          </p:cNvSpPr>
          <p:nvPr>
            <p:ph type="body" sz="quarter" idx="34"/>
          </p:nvPr>
        </p:nvSpPr>
        <p:spPr>
          <a:xfrm>
            <a:off x="3204198" y="6143998"/>
            <a:ext cx="1989172" cy="676749"/>
          </a:xfrm>
        </p:spPr>
        <p:txBody>
          <a:bodyPr/>
          <a:lstStyle/>
          <a:p>
            <a:r>
              <a:rPr lang="en-US">
                <a:solidFill>
                  <a:schemeClr val="tx1"/>
                </a:solidFill>
              </a:rPr>
              <a:t>Microsoft Azure</a:t>
            </a:r>
          </a:p>
          <a:p>
            <a:r>
              <a:rPr lang="en-US">
                <a:solidFill>
                  <a:schemeClr val="tx1"/>
                </a:solidFill>
              </a:rPr>
              <a:t>Azure Kubernetes Service (AKS)</a:t>
            </a:r>
          </a:p>
          <a:p>
            <a:r>
              <a:rPr lang="en-US">
                <a:solidFill>
                  <a:schemeClr val="tx1"/>
                </a:solidFill>
              </a:rPr>
              <a:t>Azure Monitor for containers</a:t>
            </a:r>
          </a:p>
          <a:p>
            <a:endParaRPr lang="en-US">
              <a:solidFill>
                <a:schemeClr val="tx1"/>
              </a:solidFill>
            </a:endParaRPr>
          </a:p>
        </p:txBody>
      </p:sp>
      <p:pic>
        <p:nvPicPr>
          <p:cNvPr id="25" name="Picture 24"/>
          <p:cNvPicPr>
            <a:picLocks noChangeAspect="1"/>
          </p:cNvPicPr>
          <p:nvPr/>
        </p:nvPicPr>
        <p:blipFill>
          <a:blip r:embed="rId3"/>
          <a:stretch>
            <a:fillRect/>
          </a:stretch>
        </p:blipFill>
        <p:spPr>
          <a:xfrm>
            <a:off x="11244186" y="6034965"/>
            <a:ext cx="339976" cy="374845"/>
          </a:xfrm>
          <a:prstGeom prst="rect">
            <a:avLst/>
          </a:prstGeom>
        </p:spPr>
      </p:pic>
      <p:pic>
        <p:nvPicPr>
          <p:cNvPr id="3" name="Picture 2">
            <a:extLst>
              <a:ext uri="{FF2B5EF4-FFF2-40B4-BE49-F238E27FC236}">
                <a16:creationId xmlns:a16="http://schemas.microsoft.com/office/drawing/2014/main" id="{FD28B148-D57A-416A-BB15-4953472212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096" r="10331"/>
          <a:stretch/>
        </p:blipFill>
        <p:spPr>
          <a:xfrm>
            <a:off x="5926014" y="0"/>
            <a:ext cx="6265986" cy="5677761"/>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2600" y="0"/>
            <a:ext cx="1549400" cy="694452"/>
          </a:xfrm>
          <a:prstGeom prst="rect">
            <a:avLst/>
          </a:prstGeom>
        </p:spPr>
      </p:pic>
      <p:pic>
        <p:nvPicPr>
          <p:cNvPr id="6" name="Picture 5">
            <a:extLst>
              <a:ext uri="{FF2B5EF4-FFF2-40B4-BE49-F238E27FC236}">
                <a16:creationId xmlns:a16="http://schemas.microsoft.com/office/drawing/2014/main" id="{812C9D61-2A16-4409-B40D-7B8287CDE6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423" y="5777856"/>
            <a:ext cx="1882718" cy="889061"/>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68E7-2028-3B42-9A46-9E8E4F1A4CFA}"/>
              </a:ext>
            </a:extLst>
          </p:cNvPr>
          <p:cNvSpPr>
            <a:spLocks noGrp="1"/>
          </p:cNvSpPr>
          <p:nvPr>
            <p:ph type="title"/>
          </p:nvPr>
        </p:nvSpPr>
        <p:spPr/>
        <p:txBody>
          <a:bodyPr/>
          <a:lstStyle/>
          <a:p>
            <a:r>
              <a:rPr lang="en-US"/>
              <a:t>Workflow Integrations</a:t>
            </a:r>
          </a:p>
        </p:txBody>
      </p:sp>
    </p:spTree>
    <p:extLst>
      <p:ext uri="{BB962C8B-B14F-4D97-AF65-F5344CB8AC3E}">
        <p14:creationId xmlns:p14="http://schemas.microsoft.com/office/powerpoint/2010/main" val="67024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767319F-BB99-4D82-8FE3-AC66C3B590F2}"/>
              </a:ext>
            </a:extLst>
          </p:cNvPr>
          <p:cNvGrpSpPr/>
          <p:nvPr/>
        </p:nvGrpSpPr>
        <p:grpSpPr>
          <a:xfrm>
            <a:off x="433613" y="3273918"/>
            <a:ext cx="4039399" cy="587570"/>
            <a:chOff x="426425" y="2112033"/>
            <a:chExt cx="3960555" cy="576102"/>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3474643" cy="53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Configure Pre- or Post-Deployment Quality Gates in Azure Pipelines</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433613" y="1685700"/>
            <a:ext cx="4169247" cy="587570"/>
            <a:chOff x="426425" y="3666045"/>
            <a:chExt cx="4087867" cy="576102"/>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3601956"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Native IDE integrations in VS (.NET) and VS Code (Node.js)</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450703" y="4068026"/>
            <a:ext cx="4462238" cy="587570"/>
            <a:chOff x="426425" y="4250976"/>
            <a:chExt cx="4375140" cy="57610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889228"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Run Load Test or Multi-Step Web Test for Synthetic Perf Monitoring</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433613" y="2479808"/>
            <a:ext cx="4360328" cy="587572"/>
            <a:chOff x="426425" y="4835908"/>
            <a:chExt cx="4275219" cy="576104"/>
          </a:xfrm>
        </p:grpSpPr>
        <p:sp>
          <p:nvSpPr>
            <p:cNvPr id="18" name="Rectangle 17">
              <a:extLst>
                <a:ext uri="{FF2B5EF4-FFF2-40B4-BE49-F238E27FC236}">
                  <a16:creationId xmlns:a16="http://schemas.microsoft.com/office/drawing/2014/main" id="{6769681E-BAAF-4018-A27D-BF2C766DC61C}"/>
                </a:ext>
              </a:extLst>
            </p:cNvPr>
            <p:cNvSpPr/>
            <p:nvPr/>
          </p:nvSpPr>
          <p:spPr>
            <a:xfrm>
              <a:off x="912336" y="4879388"/>
              <a:ext cx="3789308"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Onboard with Azure Pipelines Release Management &amp; DevOps Projects</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F48D9C3-5F5D-4E8F-9057-EFC4B87642B7}"/>
              </a:ext>
            </a:extLst>
          </p:cNvPr>
          <p:cNvSpPr>
            <a:spLocks noGrp="1"/>
          </p:cNvSpPr>
          <p:nvPr>
            <p:ph type="title"/>
          </p:nvPr>
        </p:nvSpPr>
        <p:spPr>
          <a:xfrm>
            <a:off x="588263" y="457200"/>
            <a:ext cx="11018520" cy="553998"/>
          </a:xfrm>
        </p:spPr>
        <p:txBody>
          <a:bodyPr/>
          <a:lstStyle/>
          <a:p>
            <a:r>
              <a:rPr lang="en-US" sz="4000">
                <a:solidFill>
                  <a:schemeClr val="tx1"/>
                </a:solidFill>
              </a:rPr>
              <a:t>Continuous Monitoring for DevOps &amp; IT Ops</a:t>
            </a:r>
            <a:endParaRPr lang="en-US" sz="4000"/>
          </a:p>
        </p:txBody>
      </p:sp>
      <p:pic>
        <p:nvPicPr>
          <p:cNvPr id="22" name="Picture 21">
            <a:extLst>
              <a:ext uri="{FF2B5EF4-FFF2-40B4-BE49-F238E27FC236}">
                <a16:creationId xmlns:a16="http://schemas.microsoft.com/office/drawing/2014/main" id="{18FC90FC-1152-4C4F-B825-14C5BC9B3CBE}"/>
              </a:ext>
            </a:extLst>
          </p:cNvPr>
          <p:cNvPicPr>
            <a:picLocks noChangeAspect="1"/>
          </p:cNvPicPr>
          <p:nvPr/>
        </p:nvPicPr>
        <p:blipFill>
          <a:blip r:embed="rId3"/>
          <a:stretch>
            <a:fillRect/>
          </a:stretch>
        </p:blipFill>
        <p:spPr>
          <a:xfrm>
            <a:off x="5015181" y="1979485"/>
            <a:ext cx="7021538" cy="3855782"/>
          </a:xfrm>
          <a:prstGeom prst="rect">
            <a:avLst/>
          </a:prstGeom>
          <a:ln>
            <a:noFill/>
          </a:ln>
          <a:effectLst>
            <a:outerShdw blurRad="292100" dist="139700" dir="2700000" algn="tl" rotWithShape="0">
              <a:srgbClr val="333333">
                <a:alpha val="65000"/>
              </a:srgbClr>
            </a:outerShdw>
          </a:effectLst>
        </p:spPr>
      </p:pic>
      <p:grpSp>
        <p:nvGrpSpPr>
          <p:cNvPr id="24" name="Group 23">
            <a:extLst>
              <a:ext uri="{FF2B5EF4-FFF2-40B4-BE49-F238E27FC236}">
                <a16:creationId xmlns:a16="http://schemas.microsoft.com/office/drawing/2014/main" id="{11FC029A-B02D-429F-9DED-362E4E9AF93E}"/>
              </a:ext>
            </a:extLst>
          </p:cNvPr>
          <p:cNvGrpSpPr/>
          <p:nvPr/>
        </p:nvGrpSpPr>
        <p:grpSpPr>
          <a:xfrm>
            <a:off x="433613" y="4862134"/>
            <a:ext cx="4462238" cy="587572"/>
            <a:chOff x="426425" y="4250976"/>
            <a:chExt cx="4375140" cy="576103"/>
          </a:xfrm>
        </p:grpSpPr>
        <p:sp>
          <p:nvSpPr>
            <p:cNvPr id="25" name="Rectangle 24">
              <a:extLst>
                <a:ext uri="{FF2B5EF4-FFF2-40B4-BE49-F238E27FC236}">
                  <a16:creationId xmlns:a16="http://schemas.microsoft.com/office/drawing/2014/main" id="{BB5A91A3-678F-494B-9FCE-1FBF90D05017}"/>
                </a:ext>
              </a:extLst>
            </p:cNvPr>
            <p:cNvSpPr/>
            <p:nvPr/>
          </p:nvSpPr>
          <p:spPr>
            <a:xfrm>
              <a:off x="912337" y="4294456"/>
              <a:ext cx="3889228"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Work Item Management with Azure  Boards for filing bugs and tracking</a:t>
              </a:r>
            </a:p>
          </p:txBody>
        </p:sp>
        <p:sp>
          <p:nvSpPr>
            <p:cNvPr id="26" name="arrow_15" title="Icon of a arrow in a circle pointed right">
              <a:extLst>
                <a:ext uri="{FF2B5EF4-FFF2-40B4-BE49-F238E27FC236}">
                  <a16:creationId xmlns:a16="http://schemas.microsoft.com/office/drawing/2014/main" id="{072AC99D-BB8E-4932-BE5B-265EE50583C9}"/>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620CD8F-E5A6-4369-BE79-1CAB3FE4F5A4}"/>
              </a:ext>
            </a:extLst>
          </p:cNvPr>
          <p:cNvGrpSpPr/>
          <p:nvPr/>
        </p:nvGrpSpPr>
        <p:grpSpPr>
          <a:xfrm>
            <a:off x="433613" y="5656244"/>
            <a:ext cx="4462238" cy="587571"/>
            <a:chOff x="426425" y="4250976"/>
            <a:chExt cx="4375140" cy="576103"/>
          </a:xfrm>
        </p:grpSpPr>
        <p:sp>
          <p:nvSpPr>
            <p:cNvPr id="28" name="Rectangle 27">
              <a:extLst>
                <a:ext uri="{FF2B5EF4-FFF2-40B4-BE49-F238E27FC236}">
                  <a16:creationId xmlns:a16="http://schemas.microsoft.com/office/drawing/2014/main" id="{E5D82946-58D1-4D50-BB60-6243809AAE2D}"/>
                </a:ext>
              </a:extLst>
            </p:cNvPr>
            <p:cNvSpPr/>
            <p:nvPr/>
          </p:nvSpPr>
          <p:spPr>
            <a:xfrm>
              <a:off x="912337" y="4294455"/>
              <a:ext cx="3889228"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Alerts &amp; Notifications with automated actions &amp; ITSM integrations</a:t>
              </a:r>
            </a:p>
          </p:txBody>
        </p:sp>
        <p:sp>
          <p:nvSpPr>
            <p:cNvPr id="29" name="arrow_15" title="Icon of a arrow in a circle pointed right">
              <a:extLst>
                <a:ext uri="{FF2B5EF4-FFF2-40B4-BE49-F238E27FC236}">
                  <a16:creationId xmlns:a16="http://schemas.microsoft.com/office/drawing/2014/main" id="{69F78E15-6779-4F0E-8ECF-DDAA99F58534}"/>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806276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767319F-BB99-4D82-8FE3-AC66C3B590F2}"/>
              </a:ext>
            </a:extLst>
          </p:cNvPr>
          <p:cNvGrpSpPr/>
          <p:nvPr/>
        </p:nvGrpSpPr>
        <p:grpSpPr>
          <a:xfrm>
            <a:off x="441214" y="4050273"/>
            <a:ext cx="4458641" cy="587570"/>
            <a:chOff x="426425" y="2112033"/>
            <a:chExt cx="4371614" cy="576101"/>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1"/>
              <a:ext cx="3885702" cy="53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Integrate your existing APM/Monitoring solutions with Azure Monitor</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441214" y="2225951"/>
            <a:ext cx="4642327" cy="587570"/>
            <a:chOff x="426425" y="3666045"/>
            <a:chExt cx="4551713" cy="576102"/>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4065802"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Azure Monitor is best for Azure, and provides both APM &amp; SIEM capabilities</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458304" y="4957738"/>
            <a:ext cx="4462238" cy="587570"/>
            <a:chOff x="426425" y="4250976"/>
            <a:chExt cx="4375140" cy="57610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889228"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Route telemetry to your SIEM solutions for analytics &amp; security management</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441214" y="3142800"/>
            <a:ext cx="4458642" cy="587569"/>
            <a:chOff x="426425" y="4835908"/>
            <a:chExt cx="4371614" cy="576101"/>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5"/>
              <a:ext cx="3885702"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Open and extensible to continue using your favorite tools &amp; solutions</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BF48D9C3-5F5D-4E8F-9057-EFC4B87642B7}"/>
              </a:ext>
            </a:extLst>
          </p:cNvPr>
          <p:cNvSpPr>
            <a:spLocks noGrp="1"/>
          </p:cNvSpPr>
          <p:nvPr>
            <p:ph type="title"/>
          </p:nvPr>
        </p:nvSpPr>
        <p:spPr>
          <a:xfrm>
            <a:off x="588263" y="457200"/>
            <a:ext cx="11018520" cy="553998"/>
          </a:xfrm>
        </p:spPr>
        <p:txBody>
          <a:bodyPr/>
          <a:lstStyle/>
          <a:p>
            <a:r>
              <a:rPr lang="en-US">
                <a:solidFill>
                  <a:schemeClr val="tx1"/>
                </a:solidFill>
              </a:rPr>
              <a:t>Integration with Monitoring &amp; SIEM Tools </a:t>
            </a:r>
            <a:endParaRPr lang="en-US"/>
          </a:p>
        </p:txBody>
      </p:sp>
      <p:grpSp>
        <p:nvGrpSpPr>
          <p:cNvPr id="2" name="Group 1">
            <a:extLst>
              <a:ext uri="{FF2B5EF4-FFF2-40B4-BE49-F238E27FC236}">
                <a16:creationId xmlns:a16="http://schemas.microsoft.com/office/drawing/2014/main" id="{DA77F958-F5E4-455F-A8E8-35AFA1499788}"/>
              </a:ext>
            </a:extLst>
          </p:cNvPr>
          <p:cNvGrpSpPr/>
          <p:nvPr/>
        </p:nvGrpSpPr>
        <p:grpSpPr>
          <a:xfrm>
            <a:off x="5527632" y="1937192"/>
            <a:ext cx="6436975" cy="3804138"/>
            <a:chOff x="5527632" y="1937192"/>
            <a:chExt cx="6436975" cy="3804138"/>
          </a:xfrm>
        </p:grpSpPr>
        <p:grpSp>
          <p:nvGrpSpPr>
            <p:cNvPr id="27" name="Group 26">
              <a:extLst>
                <a:ext uri="{FF2B5EF4-FFF2-40B4-BE49-F238E27FC236}">
                  <a16:creationId xmlns:a16="http://schemas.microsoft.com/office/drawing/2014/main" id="{976E37FB-2246-47E8-AF78-D21BF2E59179}"/>
                </a:ext>
              </a:extLst>
            </p:cNvPr>
            <p:cNvGrpSpPr/>
            <p:nvPr/>
          </p:nvGrpSpPr>
          <p:grpSpPr>
            <a:xfrm>
              <a:off x="5527632" y="1937192"/>
              <a:ext cx="6153004" cy="3747637"/>
              <a:chOff x="493756" y="2371228"/>
              <a:chExt cx="6153004" cy="3747637"/>
            </a:xfrm>
          </p:grpSpPr>
          <p:grpSp>
            <p:nvGrpSpPr>
              <p:cNvPr id="28" name="Group 27">
                <a:extLst>
                  <a:ext uri="{FF2B5EF4-FFF2-40B4-BE49-F238E27FC236}">
                    <a16:creationId xmlns:a16="http://schemas.microsoft.com/office/drawing/2014/main" id="{EC434B53-3EF2-4DF7-A4EF-D9AED4FF1EB3}"/>
                  </a:ext>
                </a:extLst>
              </p:cNvPr>
              <p:cNvGrpSpPr/>
              <p:nvPr/>
            </p:nvGrpSpPr>
            <p:grpSpPr>
              <a:xfrm>
                <a:off x="493756" y="2371228"/>
                <a:ext cx="6153004" cy="3683355"/>
                <a:chOff x="464880" y="2171002"/>
                <a:chExt cx="6153004" cy="3683355"/>
              </a:xfrm>
            </p:grpSpPr>
            <p:pic>
              <p:nvPicPr>
                <p:cNvPr id="32" name="Picture 31">
                  <a:extLst>
                    <a:ext uri="{FF2B5EF4-FFF2-40B4-BE49-F238E27FC236}">
                      <a16:creationId xmlns:a16="http://schemas.microsoft.com/office/drawing/2014/main" id="{76EAA9F8-5CFB-4835-9B41-D6F209653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670" y="2241674"/>
                  <a:ext cx="932502" cy="634354"/>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89AA92E1-5E7B-4FD6-84FE-C624D4AF5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273" y="2631591"/>
                  <a:ext cx="1522611" cy="152261"/>
                </a:xfrm>
                <a:prstGeom prst="rect">
                  <a:avLst/>
                </a:prstGeom>
              </p:spPr>
            </p:pic>
            <p:pic>
              <p:nvPicPr>
                <p:cNvPr id="34" name="Picture 33" descr="A picture containing object&#10;&#10;Description generated with very high confidence">
                  <a:extLst>
                    <a:ext uri="{FF2B5EF4-FFF2-40B4-BE49-F238E27FC236}">
                      <a16:creationId xmlns:a16="http://schemas.microsoft.com/office/drawing/2014/main" id="{B906E993-C91A-49FB-97C5-CDAFB64339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4929" y="5119661"/>
                  <a:ext cx="697537" cy="697537"/>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4C09DAD0-2B81-4216-AA05-BBD04EDE0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8020" y="2171002"/>
                  <a:ext cx="1176975" cy="809171"/>
                </a:xfrm>
                <a:prstGeom prst="rect">
                  <a:avLst/>
                </a:prstGeom>
              </p:spPr>
            </p:pic>
            <p:pic>
              <p:nvPicPr>
                <p:cNvPr id="37" name="Picture 36" descr="A close up of a sign&#10;&#10;Description generated with very high confidence">
                  <a:extLst>
                    <a:ext uri="{FF2B5EF4-FFF2-40B4-BE49-F238E27FC236}">
                      <a16:creationId xmlns:a16="http://schemas.microsoft.com/office/drawing/2014/main" id="{16290143-7262-42DE-9356-F56D5B3021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4920" y="4528803"/>
                  <a:ext cx="1080530" cy="283639"/>
                </a:xfrm>
                <a:prstGeom prst="rect">
                  <a:avLst/>
                </a:prstGeom>
              </p:spPr>
            </p:pic>
            <p:pic>
              <p:nvPicPr>
                <p:cNvPr id="38" name="Picture 37">
                  <a:extLst>
                    <a:ext uri="{FF2B5EF4-FFF2-40B4-BE49-F238E27FC236}">
                      <a16:creationId xmlns:a16="http://schemas.microsoft.com/office/drawing/2014/main" id="{46665CE4-2396-4646-909F-59D043A61B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141" y="2308941"/>
                  <a:ext cx="754445" cy="499820"/>
                </a:xfrm>
                <a:prstGeom prst="rect">
                  <a:avLst/>
                </a:prstGeom>
              </p:spPr>
            </p:pic>
            <p:pic>
              <p:nvPicPr>
                <p:cNvPr id="39" name="Picture 38">
                  <a:extLst>
                    <a:ext uri="{FF2B5EF4-FFF2-40B4-BE49-F238E27FC236}">
                      <a16:creationId xmlns:a16="http://schemas.microsoft.com/office/drawing/2014/main" id="{BB0991C4-A82F-4E34-A87E-81462EFAAF2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75352" y="4617894"/>
                  <a:ext cx="1073368" cy="194548"/>
                </a:xfrm>
                <a:prstGeom prst="rect">
                  <a:avLst/>
                </a:prstGeom>
              </p:spPr>
            </p:pic>
            <p:pic>
              <p:nvPicPr>
                <p:cNvPr id="40" name="Picture 39">
                  <a:extLst>
                    <a:ext uri="{FF2B5EF4-FFF2-40B4-BE49-F238E27FC236}">
                      <a16:creationId xmlns:a16="http://schemas.microsoft.com/office/drawing/2014/main" id="{8472779F-FA5D-44F0-A3AF-4AA7B7A0F1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46923" y="2207512"/>
                  <a:ext cx="630541" cy="697537"/>
                </a:xfrm>
                <a:prstGeom prst="rect">
                  <a:avLst/>
                </a:prstGeom>
              </p:spPr>
            </p:pic>
            <p:pic>
              <p:nvPicPr>
                <p:cNvPr id="41" name="Picture 40" descr="A screen shot of a clock&#10;&#10;Description generated with high confidence">
                  <a:extLst>
                    <a:ext uri="{FF2B5EF4-FFF2-40B4-BE49-F238E27FC236}">
                      <a16:creationId xmlns:a16="http://schemas.microsoft.com/office/drawing/2014/main" id="{66959A8D-B904-4E8D-AC67-A8B7482D29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33596" y="3753505"/>
                  <a:ext cx="1016052" cy="508026"/>
                </a:xfrm>
                <a:prstGeom prst="rect">
                  <a:avLst/>
                </a:prstGeom>
              </p:spPr>
            </p:pic>
            <p:pic>
              <p:nvPicPr>
                <p:cNvPr id="42" name="Picture 41">
                  <a:extLst>
                    <a:ext uri="{FF2B5EF4-FFF2-40B4-BE49-F238E27FC236}">
                      <a16:creationId xmlns:a16="http://schemas.microsoft.com/office/drawing/2014/main" id="{219FDFA1-B9D7-48EF-928B-706129BBC00C}"/>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77622" y="4594409"/>
                  <a:ext cx="975828" cy="201265"/>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7D0C6788-244D-45E3-B55B-A0A8DE2993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80285" y="3254007"/>
                  <a:ext cx="975445" cy="286537"/>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2E4F178B-CD6F-45B2-BDD3-0577BFCBE5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55730" y="4618929"/>
                  <a:ext cx="731707" cy="205793"/>
                </a:xfrm>
                <a:prstGeom prst="rect">
                  <a:avLst/>
                </a:prstGeom>
              </p:spPr>
            </p:pic>
            <p:pic>
              <p:nvPicPr>
                <p:cNvPr id="45" name="Picture 44">
                  <a:extLst>
                    <a:ext uri="{FF2B5EF4-FFF2-40B4-BE49-F238E27FC236}">
                      <a16:creationId xmlns:a16="http://schemas.microsoft.com/office/drawing/2014/main" id="{74FD70E0-4E3F-4A27-A668-FDE1DD06C6B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56097" y="5201025"/>
                  <a:ext cx="851474" cy="606675"/>
                </a:xfrm>
                <a:prstGeom prst="rect">
                  <a:avLst/>
                </a:prstGeom>
              </p:spPr>
            </p:pic>
            <p:pic>
              <p:nvPicPr>
                <p:cNvPr id="46" name="Picture 45">
                  <a:extLst>
                    <a:ext uri="{FF2B5EF4-FFF2-40B4-BE49-F238E27FC236}">
                      <a16:creationId xmlns:a16="http://schemas.microsoft.com/office/drawing/2014/main" id="{0A808C00-100A-4027-8F2E-DA524B39707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61048" y="3847152"/>
                  <a:ext cx="982963" cy="307176"/>
                </a:xfrm>
                <a:prstGeom prst="rect">
                  <a:avLst/>
                </a:prstGeom>
              </p:spPr>
            </p:pic>
            <p:pic>
              <p:nvPicPr>
                <p:cNvPr id="47" name="Picture 46">
                  <a:extLst>
                    <a:ext uri="{FF2B5EF4-FFF2-40B4-BE49-F238E27FC236}">
                      <a16:creationId xmlns:a16="http://schemas.microsoft.com/office/drawing/2014/main" id="{339FB63D-9D3D-42F0-969F-42C16DB7359A}"/>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476576" y="4509795"/>
                  <a:ext cx="1198735" cy="380087"/>
                </a:xfrm>
                <a:prstGeom prst="rect">
                  <a:avLst/>
                </a:prstGeom>
              </p:spPr>
            </p:pic>
            <p:pic>
              <p:nvPicPr>
                <p:cNvPr id="48" name="Picture 47">
                  <a:extLst>
                    <a:ext uri="{FF2B5EF4-FFF2-40B4-BE49-F238E27FC236}">
                      <a16:creationId xmlns:a16="http://schemas.microsoft.com/office/drawing/2014/main" id="{8A85230A-ADCF-4836-8ED2-4CC90226CA90}"/>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4948946" y="3184742"/>
                  <a:ext cx="1347222" cy="401958"/>
                </a:xfrm>
                <a:prstGeom prst="rect">
                  <a:avLst/>
                </a:prstGeom>
              </p:spPr>
            </p:pic>
            <p:pic>
              <p:nvPicPr>
                <p:cNvPr id="49" name="Picture 48">
                  <a:extLst>
                    <a:ext uri="{FF2B5EF4-FFF2-40B4-BE49-F238E27FC236}">
                      <a16:creationId xmlns:a16="http://schemas.microsoft.com/office/drawing/2014/main" id="{B7B5638C-6949-476A-9DBD-51DC9109DA5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97669" y="5194736"/>
                  <a:ext cx="617388" cy="617388"/>
                </a:xfrm>
                <a:prstGeom prst="rect">
                  <a:avLst/>
                </a:prstGeom>
              </p:spPr>
            </p:pic>
            <p:pic>
              <p:nvPicPr>
                <p:cNvPr id="50" name="Picture 49" descr="A close up of a sign&#10;&#10;Description generated with very high confidence">
                  <a:extLst>
                    <a:ext uri="{FF2B5EF4-FFF2-40B4-BE49-F238E27FC236}">
                      <a16:creationId xmlns:a16="http://schemas.microsoft.com/office/drawing/2014/main" id="{D967AB8A-B336-4AE8-9D20-20A4F241BE9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1740" y="5152503"/>
                  <a:ext cx="701854" cy="701854"/>
                </a:xfrm>
                <a:prstGeom prst="rect">
                  <a:avLst/>
                </a:prstGeom>
              </p:spPr>
            </p:pic>
            <p:pic>
              <p:nvPicPr>
                <p:cNvPr id="51" name="Picture 50" descr="A close up of a sign&#10;&#10;Description generated with very high confidence">
                  <a:extLst>
                    <a:ext uri="{FF2B5EF4-FFF2-40B4-BE49-F238E27FC236}">
                      <a16:creationId xmlns:a16="http://schemas.microsoft.com/office/drawing/2014/main" id="{75CADBB4-09EC-4D7C-86D3-9A59826F4CD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410796" y="3272671"/>
                  <a:ext cx="1236860" cy="231911"/>
                </a:xfrm>
                <a:prstGeom prst="rect">
                  <a:avLst/>
                </a:prstGeom>
              </p:spPr>
            </p:pic>
            <p:pic>
              <p:nvPicPr>
                <p:cNvPr id="52" name="Picture 51">
                  <a:extLst>
                    <a:ext uri="{FF2B5EF4-FFF2-40B4-BE49-F238E27FC236}">
                      <a16:creationId xmlns:a16="http://schemas.microsoft.com/office/drawing/2014/main" id="{8C3797D4-1418-4AEE-9341-DF41E02F4F18}"/>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464880" y="3753505"/>
                  <a:ext cx="1429926" cy="339688"/>
                </a:xfrm>
                <a:prstGeom prst="rect">
                  <a:avLst/>
                </a:prstGeom>
              </p:spPr>
            </p:pic>
            <p:pic>
              <p:nvPicPr>
                <p:cNvPr id="53" name="Picture 52">
                  <a:extLst>
                    <a:ext uri="{FF2B5EF4-FFF2-40B4-BE49-F238E27FC236}">
                      <a16:creationId xmlns:a16="http://schemas.microsoft.com/office/drawing/2014/main" id="{BB81D62C-B062-41B6-8D2D-2D27783F0740}"/>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476576" y="3242767"/>
                  <a:ext cx="1131444" cy="282861"/>
                </a:xfrm>
                <a:prstGeom prst="rect">
                  <a:avLst/>
                </a:prstGeom>
              </p:spPr>
            </p:pic>
          </p:grpSp>
          <p:pic>
            <p:nvPicPr>
              <p:cNvPr id="29" name="Picture 28">
                <a:extLst>
                  <a:ext uri="{FF2B5EF4-FFF2-40B4-BE49-F238E27FC236}">
                    <a16:creationId xmlns:a16="http://schemas.microsoft.com/office/drawing/2014/main" id="{9CE65373-EA5D-499D-9EFE-7D427AF5D001}"/>
                  </a:ext>
                </a:extLst>
              </p:cNvPr>
              <p:cNvPicPr>
                <a:picLocks noChangeAspect="1"/>
              </p:cNvPicPr>
              <p:nvPr/>
            </p:nvPicPr>
            <p:blipFill>
              <a:blip r:embed="rId24"/>
              <a:stretch>
                <a:fillRect/>
              </a:stretch>
            </p:blipFill>
            <p:spPr>
              <a:xfrm>
                <a:off x="4594186" y="4047378"/>
                <a:ext cx="922428" cy="316178"/>
              </a:xfrm>
              <a:prstGeom prst="rect">
                <a:avLst/>
              </a:prstGeom>
            </p:spPr>
          </p:pic>
          <p:pic>
            <p:nvPicPr>
              <p:cNvPr id="31" name="Picture 30">
                <a:extLst>
                  <a:ext uri="{FF2B5EF4-FFF2-40B4-BE49-F238E27FC236}">
                    <a16:creationId xmlns:a16="http://schemas.microsoft.com/office/drawing/2014/main" id="{5F474542-3777-414C-81B7-F6EAF52351D1}"/>
                  </a:ext>
                </a:extLst>
              </p:cNvPr>
              <p:cNvPicPr>
                <a:picLocks noChangeAspect="1"/>
              </p:cNvPicPr>
              <p:nvPr/>
            </p:nvPicPr>
            <p:blipFill>
              <a:blip r:embed="rId25"/>
              <a:stretch>
                <a:fillRect/>
              </a:stretch>
            </p:blipFill>
            <p:spPr>
              <a:xfrm>
                <a:off x="4596567" y="5356355"/>
                <a:ext cx="762510" cy="762510"/>
              </a:xfrm>
              <a:prstGeom prst="rect">
                <a:avLst/>
              </a:prstGeom>
            </p:spPr>
          </p:pic>
        </p:grpSp>
        <p:pic>
          <p:nvPicPr>
            <p:cNvPr id="54" name="Picture 53" descr="A close up of a logo&#10;&#10;Description generated with very high confidence">
              <a:extLst>
                <a:ext uri="{FF2B5EF4-FFF2-40B4-BE49-F238E27FC236}">
                  <a16:creationId xmlns:a16="http://schemas.microsoft.com/office/drawing/2014/main" id="{9916325F-6A37-42A1-B1F6-58818BC504BB}"/>
                </a:ext>
              </a:extLst>
            </p:cNvPr>
            <p:cNvPicPr>
              <a:picLocks noChangeAspect="1"/>
            </p:cNvPicPr>
            <p:nvPr/>
          </p:nvPicPr>
          <p:blipFill rotWithShape="1">
            <a:blip r:embed="rId26"/>
            <a:srcRect t="40322" b="18333"/>
            <a:stretch/>
          </p:blipFill>
          <p:spPr>
            <a:xfrm>
              <a:off x="10511614" y="5140592"/>
              <a:ext cx="1452993" cy="600738"/>
            </a:xfrm>
            <a:prstGeom prst="rect">
              <a:avLst/>
            </a:prstGeom>
          </p:spPr>
        </p:pic>
      </p:grpSp>
      <p:pic>
        <p:nvPicPr>
          <p:cNvPr id="4" name="Picture 3" descr="A picture containing clipart&#10;&#10;Description generated with high confidence">
            <a:extLst>
              <a:ext uri="{FF2B5EF4-FFF2-40B4-BE49-F238E27FC236}">
                <a16:creationId xmlns:a16="http://schemas.microsoft.com/office/drawing/2014/main" id="{B6357641-84E2-4225-A206-3A7EF7691D54}"/>
              </a:ext>
            </a:extLst>
          </p:cNvPr>
          <p:cNvPicPr>
            <a:picLocks noChangeAspect="1"/>
          </p:cNvPicPr>
          <p:nvPr/>
        </p:nvPicPr>
        <p:blipFill>
          <a:blip r:embed="rId27"/>
          <a:stretch>
            <a:fillRect/>
          </a:stretch>
        </p:blipFill>
        <p:spPr>
          <a:xfrm>
            <a:off x="10848751" y="3603960"/>
            <a:ext cx="1131445" cy="273369"/>
          </a:xfrm>
          <a:prstGeom prst="rect">
            <a:avLst/>
          </a:prstGeom>
        </p:spPr>
      </p:pic>
    </p:spTree>
    <p:extLst>
      <p:ext uri="{BB962C8B-B14F-4D97-AF65-F5344CB8AC3E}">
        <p14:creationId xmlns:p14="http://schemas.microsoft.com/office/powerpoint/2010/main" val="2850532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Monitoring landscape – apps &amp; infrastructure</a:t>
            </a:r>
          </a:p>
        </p:txBody>
      </p:sp>
      <p:sp>
        <p:nvSpPr>
          <p:cNvPr id="18" name="Rectangle 17">
            <a:extLst>
              <a:ext uri="{FF2B5EF4-FFF2-40B4-BE49-F238E27FC236}">
                <a16:creationId xmlns:a16="http://schemas.microsoft.com/office/drawing/2014/main" id="{B86C9F48-892F-46DF-A825-8679164ADD8D}"/>
              </a:ext>
            </a:extLst>
          </p:cNvPr>
          <p:cNvSpPr/>
          <p:nvPr/>
        </p:nvSpPr>
        <p:spPr bwMode="auto">
          <a:xfrm>
            <a:off x="4720575" y="2333136"/>
            <a:ext cx="2750850" cy="280059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5A087E0A-EB76-40EB-91E7-CCFC63DD226C}"/>
              </a:ext>
            </a:extLst>
          </p:cNvPr>
          <p:cNvSpPr txBox="1"/>
          <p:nvPr/>
        </p:nvSpPr>
        <p:spPr>
          <a:xfrm>
            <a:off x="5594894" y="3435952"/>
            <a:ext cx="1002212" cy="363946"/>
          </a:xfrm>
          <a:prstGeom prst="rect">
            <a:avLst/>
          </a:prstGeom>
          <a:noFill/>
        </p:spPr>
        <p:txBody>
          <a:bodyPr wrap="square" rtlCol="0">
            <a:spAutoFit/>
          </a:bodyPr>
          <a:lstStyle/>
          <a:p>
            <a:pPr marL="0" marR="0" lvl="0" indent="0" algn="ctr" defTabSz="89630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mn-cs"/>
              </a:rPr>
              <a:t>Apps</a:t>
            </a:r>
          </a:p>
        </p:txBody>
      </p:sp>
      <p:sp>
        <p:nvSpPr>
          <p:cNvPr id="20" name="Rectangle 19">
            <a:extLst>
              <a:ext uri="{FF2B5EF4-FFF2-40B4-BE49-F238E27FC236}">
                <a16:creationId xmlns:a16="http://schemas.microsoft.com/office/drawing/2014/main" id="{707BB989-DE34-4AE9-B92A-8A0C63D8C592}"/>
              </a:ext>
            </a:extLst>
          </p:cNvPr>
          <p:cNvSpPr/>
          <p:nvPr/>
        </p:nvSpPr>
        <p:spPr bwMode="auto">
          <a:xfrm>
            <a:off x="8784576" y="2333136"/>
            <a:ext cx="2750850" cy="280059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69A47C71-0CAD-420B-ACC5-E9D167FADF0C}"/>
              </a:ext>
            </a:extLst>
          </p:cNvPr>
          <p:cNvSpPr txBox="1"/>
          <p:nvPr/>
        </p:nvSpPr>
        <p:spPr>
          <a:xfrm>
            <a:off x="9497033" y="3435952"/>
            <a:ext cx="1325934" cy="363946"/>
          </a:xfrm>
          <a:prstGeom prst="rect">
            <a:avLst/>
          </a:prstGeom>
          <a:noFill/>
        </p:spPr>
        <p:txBody>
          <a:bodyPr wrap="square" rtlCol="0">
            <a:spAutoFit/>
          </a:bodyPr>
          <a:lstStyle/>
          <a:p>
            <a:pPr marL="0" marR="0" lvl="0" indent="0" algn="ctr" defTabSz="89630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mn-cs"/>
              </a:rPr>
              <a:t>Network</a:t>
            </a:r>
          </a:p>
        </p:txBody>
      </p:sp>
      <p:sp>
        <p:nvSpPr>
          <p:cNvPr id="22" name="network_3" title="Icon of a server connected to a network">
            <a:extLst>
              <a:ext uri="{FF2B5EF4-FFF2-40B4-BE49-F238E27FC236}">
                <a16:creationId xmlns:a16="http://schemas.microsoft.com/office/drawing/2014/main" id="{301C0C7F-D6F7-42BB-9D6C-50FC72E14B77}"/>
              </a:ext>
            </a:extLst>
          </p:cNvPr>
          <p:cNvSpPr>
            <a:spLocks noChangeAspect="1" noEditPoints="1"/>
          </p:cNvSpPr>
          <p:nvPr/>
        </p:nvSpPr>
        <p:spPr bwMode="auto">
          <a:xfrm>
            <a:off x="9830433" y="4029156"/>
            <a:ext cx="596602" cy="619113"/>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E02C2D63-EBF4-44A5-8763-A400F77DAC95}"/>
              </a:ext>
            </a:extLst>
          </p:cNvPr>
          <p:cNvSpPr/>
          <p:nvPr/>
        </p:nvSpPr>
        <p:spPr bwMode="auto">
          <a:xfrm>
            <a:off x="656575" y="2333136"/>
            <a:ext cx="2750850" cy="280059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42AD8CBE-3C42-4028-B2DF-3F7AF75E7740}"/>
              </a:ext>
            </a:extLst>
          </p:cNvPr>
          <p:cNvSpPr txBox="1"/>
          <p:nvPr/>
        </p:nvSpPr>
        <p:spPr>
          <a:xfrm>
            <a:off x="1235402" y="3435952"/>
            <a:ext cx="1593196" cy="363946"/>
          </a:xfrm>
          <a:prstGeom prst="rect">
            <a:avLst/>
          </a:prstGeom>
          <a:noFill/>
        </p:spPr>
        <p:txBody>
          <a:bodyPr wrap="square" rtlCol="0">
            <a:spAutoFit/>
          </a:bodyPr>
          <a:lstStyle/>
          <a:p>
            <a:pPr marL="0" marR="0" lvl="0" indent="0" algn="ctr" defTabSz="89630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mn-cs"/>
              </a:rPr>
              <a:t>Infrastructure</a:t>
            </a:r>
          </a:p>
        </p:txBody>
      </p:sp>
      <p:grpSp>
        <p:nvGrpSpPr>
          <p:cNvPr id="29" name="Group 28">
            <a:extLst>
              <a:ext uri="{FF2B5EF4-FFF2-40B4-BE49-F238E27FC236}">
                <a16:creationId xmlns:a16="http://schemas.microsoft.com/office/drawing/2014/main" id="{3167F01C-5FB0-4747-847A-C96C44491F78}"/>
              </a:ext>
            </a:extLst>
          </p:cNvPr>
          <p:cNvGrpSpPr/>
          <p:nvPr/>
        </p:nvGrpSpPr>
        <p:grpSpPr>
          <a:xfrm>
            <a:off x="1667752" y="3870499"/>
            <a:ext cx="951826" cy="712655"/>
            <a:chOff x="1667752" y="2975108"/>
            <a:chExt cx="951826" cy="712655"/>
          </a:xfrm>
        </p:grpSpPr>
        <p:sp>
          <p:nvSpPr>
            <p:cNvPr id="31" name="server" title="Icon of a server tower">
              <a:extLst>
                <a:ext uri="{FF2B5EF4-FFF2-40B4-BE49-F238E27FC236}">
                  <a16:creationId xmlns:a16="http://schemas.microsoft.com/office/drawing/2014/main" id="{BC078947-ECD2-4F4F-820C-1019C2E98417}"/>
                </a:ext>
              </a:extLst>
            </p:cNvPr>
            <p:cNvSpPr>
              <a:spLocks noChangeAspect="1" noEditPoints="1"/>
            </p:cNvSpPr>
            <p:nvPr/>
          </p:nvSpPr>
          <p:spPr bwMode="auto">
            <a:xfrm>
              <a:off x="1667752" y="3133765"/>
              <a:ext cx="291674" cy="5539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2" name="Freeform 13" title="Icon of a cloud">
              <a:extLst>
                <a:ext uri="{FF2B5EF4-FFF2-40B4-BE49-F238E27FC236}">
                  <a16:creationId xmlns:a16="http://schemas.microsoft.com/office/drawing/2014/main" id="{3180742C-4E10-428E-AC97-2DFA744DC4BD}"/>
                </a:ext>
              </a:extLst>
            </p:cNvPr>
            <p:cNvSpPr>
              <a:spLocks noChangeAspect="1"/>
            </p:cNvSpPr>
            <p:nvPr/>
          </p:nvSpPr>
          <p:spPr bwMode="auto">
            <a:xfrm>
              <a:off x="2079358" y="2975108"/>
              <a:ext cx="540220" cy="2963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server" title="Icon of a server tower">
              <a:extLst>
                <a:ext uri="{FF2B5EF4-FFF2-40B4-BE49-F238E27FC236}">
                  <a16:creationId xmlns:a16="http://schemas.microsoft.com/office/drawing/2014/main" id="{C006A9AB-A859-46F2-87C7-0F9F6B285E41}"/>
                </a:ext>
              </a:extLst>
            </p:cNvPr>
            <p:cNvSpPr>
              <a:spLocks noChangeAspect="1" noEditPoints="1"/>
            </p:cNvSpPr>
            <p:nvPr/>
          </p:nvSpPr>
          <p:spPr bwMode="auto">
            <a:xfrm>
              <a:off x="2079360" y="3133765"/>
              <a:ext cx="291674" cy="5539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905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34" name="Straight Connector 33">
            <a:extLst>
              <a:ext uri="{FF2B5EF4-FFF2-40B4-BE49-F238E27FC236}">
                <a16:creationId xmlns:a16="http://schemas.microsoft.com/office/drawing/2014/main" id="{D4F61A41-3E78-4454-9230-F603967A30B1}"/>
              </a:ext>
            </a:extLst>
          </p:cNvPr>
          <p:cNvCxnSpPr/>
          <p:nvPr/>
        </p:nvCxnSpPr>
        <p:spPr>
          <a:xfrm>
            <a:off x="4064000" y="1616988"/>
            <a:ext cx="0" cy="4531807"/>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21F9C92-C5AA-4686-B2CC-CCEF75705CF5}"/>
              </a:ext>
            </a:extLst>
          </p:cNvPr>
          <p:cNvCxnSpPr/>
          <p:nvPr/>
        </p:nvCxnSpPr>
        <p:spPr>
          <a:xfrm>
            <a:off x="8128000" y="1709097"/>
            <a:ext cx="0" cy="4531807"/>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ablet_E70A" title="Icon of a tablet">
            <a:extLst>
              <a:ext uri="{FF2B5EF4-FFF2-40B4-BE49-F238E27FC236}">
                <a16:creationId xmlns:a16="http://schemas.microsoft.com/office/drawing/2014/main" id="{042C6974-EA82-41B0-B884-DB884D29F862}"/>
              </a:ext>
            </a:extLst>
          </p:cNvPr>
          <p:cNvSpPr>
            <a:spLocks noChangeAspect="1" noEditPoints="1"/>
          </p:cNvSpPr>
          <p:nvPr/>
        </p:nvSpPr>
        <p:spPr bwMode="auto">
          <a:xfrm>
            <a:off x="5718668" y="4029156"/>
            <a:ext cx="754665" cy="55399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rPr>
              <a:t>&lt;/&gt;</a:t>
            </a:r>
          </a:p>
        </p:txBody>
      </p:sp>
    </p:spTree>
    <p:extLst>
      <p:ext uri="{BB962C8B-B14F-4D97-AF65-F5344CB8AC3E}">
        <p14:creationId xmlns:p14="http://schemas.microsoft.com/office/powerpoint/2010/main" val="179292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750" fill="hold"/>
                                        <p:tgtEl>
                                          <p:spTgt spid="29"/>
                                        </p:tgtEl>
                                        <p:attrNameLst>
                                          <p:attrName>ppt_x</p:attrName>
                                        </p:attrNameLst>
                                      </p:cBhvr>
                                      <p:tavLst>
                                        <p:tav tm="0">
                                          <p:val>
                                            <p:strVal val="#ppt_x"/>
                                          </p:val>
                                        </p:tav>
                                        <p:tav tm="100000">
                                          <p:val>
                                            <p:strVal val="#ppt_x"/>
                                          </p:val>
                                        </p:tav>
                                      </p:tavLst>
                                    </p:anim>
                                    <p:anim calcmode="lin" valueType="num">
                                      <p:cBhvr additive="base">
                                        <p:cTn id="12" dur="75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ppt_x"/>
                                          </p:val>
                                        </p:tav>
                                        <p:tav tm="100000">
                                          <p:val>
                                            <p:strVal val="#ppt_x"/>
                                          </p:val>
                                        </p:tav>
                                      </p:tavLst>
                                    </p:anim>
                                    <p:anim calcmode="lin" valueType="num">
                                      <p:cBhvr additive="base">
                                        <p:cTn id="16" dur="750" fill="hold"/>
                                        <p:tgtEl>
                                          <p:spTgt spid="27"/>
                                        </p:tgtEl>
                                        <p:attrNameLst>
                                          <p:attrName>ppt_y</p:attrName>
                                        </p:attrNameLst>
                                      </p:cBhvr>
                                      <p:tavLst>
                                        <p:tav tm="0">
                                          <p:val>
                                            <p:strVal val="1+#ppt_h/2"/>
                                          </p:val>
                                        </p:tav>
                                        <p:tav tm="100000">
                                          <p:val>
                                            <p:strVal val="#ppt_y"/>
                                          </p:val>
                                        </p:tav>
                                      </p:tavLst>
                                    </p:anim>
                                  </p:childTnLst>
                                </p:cTn>
                              </p:par>
                              <p:par>
                                <p:cTn id="17" presetID="22" presetClass="entr" presetSubtype="1" fill="hold" nodeType="withEffect">
                                  <p:stCondLst>
                                    <p:cond delay="250"/>
                                  </p:stCondLst>
                                  <p:childTnLst>
                                    <p:set>
                                      <p:cBhvr>
                                        <p:cTn id="18" dur="1" fill="hold">
                                          <p:stCondLst>
                                            <p:cond delay="0"/>
                                          </p:stCondLst>
                                        </p:cTn>
                                        <p:tgtEl>
                                          <p:spTgt spid="34"/>
                                        </p:tgtEl>
                                        <p:attrNameLst>
                                          <p:attrName>style.visibility</p:attrName>
                                        </p:attrNameLst>
                                      </p:cBhvr>
                                      <p:to>
                                        <p:strVal val="visible"/>
                                      </p:to>
                                    </p:set>
                                    <p:animEffect transition="in" filter="wipe(up)">
                                      <p:cBhvr>
                                        <p:cTn id="19" dur="500"/>
                                        <p:tgtEl>
                                          <p:spTgt spid="34"/>
                                        </p:tgtEl>
                                      </p:cBhvr>
                                    </p:animEffect>
                                  </p:childTnLst>
                                </p:cTn>
                              </p:par>
                              <p:par>
                                <p:cTn id="20" presetID="2" presetClass="entr" presetSubtype="4" decel="100000"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ppt_x"/>
                                          </p:val>
                                        </p:tav>
                                        <p:tav tm="100000">
                                          <p:val>
                                            <p:strVal val="#ppt_x"/>
                                          </p:val>
                                        </p:tav>
                                      </p:tavLst>
                                    </p:anim>
                                    <p:anim calcmode="lin" valueType="num">
                                      <p:cBhvr additive="base">
                                        <p:cTn id="23" dur="750" fill="hold"/>
                                        <p:tgtEl>
                                          <p:spTgt spid="18"/>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750" fill="hold"/>
                                        <p:tgtEl>
                                          <p:spTgt spid="36"/>
                                        </p:tgtEl>
                                        <p:attrNameLst>
                                          <p:attrName>ppt_x</p:attrName>
                                        </p:attrNameLst>
                                      </p:cBhvr>
                                      <p:tavLst>
                                        <p:tav tm="0">
                                          <p:val>
                                            <p:strVal val="#ppt_x"/>
                                          </p:val>
                                        </p:tav>
                                        <p:tav tm="100000">
                                          <p:val>
                                            <p:strVal val="#ppt_x"/>
                                          </p:val>
                                        </p:tav>
                                      </p:tavLst>
                                    </p:anim>
                                    <p:anim calcmode="lin" valueType="num">
                                      <p:cBhvr additive="base">
                                        <p:cTn id="27" dur="750" fill="hold"/>
                                        <p:tgtEl>
                                          <p:spTgt spid="36"/>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50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750" fill="hold"/>
                                        <p:tgtEl>
                                          <p:spTgt spid="19"/>
                                        </p:tgtEl>
                                        <p:attrNameLst>
                                          <p:attrName>ppt_x</p:attrName>
                                        </p:attrNameLst>
                                      </p:cBhvr>
                                      <p:tavLst>
                                        <p:tav tm="0">
                                          <p:val>
                                            <p:strVal val="#ppt_x"/>
                                          </p:val>
                                        </p:tav>
                                        <p:tav tm="100000">
                                          <p:val>
                                            <p:strVal val="#ppt_x"/>
                                          </p:val>
                                        </p:tav>
                                      </p:tavLst>
                                    </p:anim>
                                    <p:anim calcmode="lin" valueType="num">
                                      <p:cBhvr additive="base">
                                        <p:cTn id="31" dur="750" fill="hold"/>
                                        <p:tgtEl>
                                          <p:spTgt spid="19"/>
                                        </p:tgtEl>
                                        <p:attrNameLst>
                                          <p:attrName>ppt_y</p:attrName>
                                        </p:attrNameLst>
                                      </p:cBhvr>
                                      <p:tavLst>
                                        <p:tav tm="0">
                                          <p:val>
                                            <p:strVal val="1+#ppt_h/2"/>
                                          </p:val>
                                        </p:tav>
                                        <p:tav tm="100000">
                                          <p:val>
                                            <p:strVal val="#ppt_y"/>
                                          </p:val>
                                        </p:tav>
                                      </p:tavLst>
                                    </p:anim>
                                  </p:childTnLst>
                                </p:cTn>
                              </p:par>
                              <p:par>
                                <p:cTn id="32" presetID="22" presetClass="entr" presetSubtype="1" fill="hold" nodeType="withEffect">
                                  <p:stCondLst>
                                    <p:cond delay="750"/>
                                  </p:stCondLst>
                                  <p:childTnLst>
                                    <p:set>
                                      <p:cBhvr>
                                        <p:cTn id="33" dur="1" fill="hold">
                                          <p:stCondLst>
                                            <p:cond delay="0"/>
                                          </p:stCondLst>
                                        </p:cTn>
                                        <p:tgtEl>
                                          <p:spTgt spid="35"/>
                                        </p:tgtEl>
                                        <p:attrNameLst>
                                          <p:attrName>style.visibility</p:attrName>
                                        </p:attrNameLst>
                                      </p:cBhvr>
                                      <p:to>
                                        <p:strVal val="visible"/>
                                      </p:to>
                                    </p:set>
                                    <p:animEffect transition="in" filter="wipe(up)">
                                      <p:cBhvr>
                                        <p:cTn id="34" dur="500"/>
                                        <p:tgtEl>
                                          <p:spTgt spid="35"/>
                                        </p:tgtEl>
                                      </p:cBhvr>
                                    </p:animEffect>
                                  </p:childTnLst>
                                </p:cTn>
                              </p:par>
                              <p:par>
                                <p:cTn id="35" presetID="2" presetClass="entr" presetSubtype="4" decel="100000" fill="hold" grpId="0" nodeType="withEffect">
                                  <p:stCondLst>
                                    <p:cond delay="75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750" fill="hold"/>
                                        <p:tgtEl>
                                          <p:spTgt spid="20"/>
                                        </p:tgtEl>
                                        <p:attrNameLst>
                                          <p:attrName>ppt_x</p:attrName>
                                        </p:attrNameLst>
                                      </p:cBhvr>
                                      <p:tavLst>
                                        <p:tav tm="0">
                                          <p:val>
                                            <p:strVal val="#ppt_x"/>
                                          </p:val>
                                        </p:tav>
                                        <p:tav tm="100000">
                                          <p:val>
                                            <p:strVal val="#ppt_x"/>
                                          </p:val>
                                        </p:tav>
                                      </p:tavLst>
                                    </p:anim>
                                    <p:anim calcmode="lin" valueType="num">
                                      <p:cBhvr additive="base">
                                        <p:cTn id="38" dur="75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75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750" fill="hold"/>
                                        <p:tgtEl>
                                          <p:spTgt spid="22"/>
                                        </p:tgtEl>
                                        <p:attrNameLst>
                                          <p:attrName>ppt_x</p:attrName>
                                        </p:attrNameLst>
                                      </p:cBhvr>
                                      <p:tavLst>
                                        <p:tav tm="0">
                                          <p:val>
                                            <p:strVal val="#ppt_x"/>
                                          </p:val>
                                        </p:tav>
                                        <p:tav tm="100000">
                                          <p:val>
                                            <p:strVal val="#ppt_x"/>
                                          </p:val>
                                        </p:tav>
                                      </p:tavLst>
                                    </p:anim>
                                    <p:anim calcmode="lin" valueType="num">
                                      <p:cBhvr additive="base">
                                        <p:cTn id="42" dur="75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decel="100000" fill="hold" grpId="0" nodeType="withEffect">
                                  <p:stCondLst>
                                    <p:cond delay="75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750" fill="hold"/>
                                        <p:tgtEl>
                                          <p:spTgt spid="21"/>
                                        </p:tgtEl>
                                        <p:attrNameLst>
                                          <p:attrName>ppt_x</p:attrName>
                                        </p:attrNameLst>
                                      </p:cBhvr>
                                      <p:tavLst>
                                        <p:tav tm="0">
                                          <p:val>
                                            <p:strVal val="#ppt_x"/>
                                          </p:val>
                                        </p:tav>
                                        <p:tav tm="100000">
                                          <p:val>
                                            <p:strVal val="#ppt_x"/>
                                          </p:val>
                                        </p:tav>
                                      </p:tavLst>
                                    </p:anim>
                                    <p:anim calcmode="lin" valueType="num">
                                      <p:cBhvr additive="base">
                                        <p:cTn id="46"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animBg="1"/>
      <p:bldP spid="27" grpId="0"/>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2" name="Picture 81">
            <a:extLst>
              <a:ext uri="{FF2B5EF4-FFF2-40B4-BE49-F238E27FC236}">
                <a16:creationId xmlns:a16="http://schemas.microsoft.com/office/drawing/2014/main" id="{D51B7940-FCEF-4A4C-A237-844FC574947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4200" y="5331516"/>
            <a:ext cx="2145606" cy="479819"/>
          </a:xfrm>
          <a:prstGeom prst="rect">
            <a:avLst/>
          </a:prstGeom>
        </p:spPr>
      </p:pic>
      <p:pic>
        <p:nvPicPr>
          <p:cNvPr id="116" name="Picture 2" descr="Image result for rackspace">
            <a:extLst>
              <a:ext uri="{FF2B5EF4-FFF2-40B4-BE49-F238E27FC236}">
                <a16:creationId xmlns:a16="http://schemas.microsoft.com/office/drawing/2014/main" id="{7BA1D8BF-776B-4DCA-9CFA-2AB2810E64C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01916" y="4571591"/>
            <a:ext cx="1907786" cy="41683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Azure Monitor">
            <a:extLst>
              <a:ext uri="{FF2B5EF4-FFF2-40B4-BE49-F238E27FC236}">
                <a16:creationId xmlns:a16="http://schemas.microsoft.com/office/drawing/2014/main" id="{7B69F708-2339-452B-9E8C-64F94D923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4759" y="108084"/>
            <a:ext cx="1252229" cy="1252229"/>
          </a:xfrm>
          <a:prstGeom prst="ellipse">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284C19E4-99B3-4ECE-B08D-57350FD4F213}"/>
              </a:ext>
            </a:extLst>
          </p:cNvPr>
          <p:cNvSpPr>
            <a:spLocks noGrp="1"/>
          </p:cNvSpPr>
          <p:nvPr>
            <p:ph type="title"/>
          </p:nvPr>
        </p:nvSpPr>
        <p:spPr>
          <a:xfrm>
            <a:off x="565493" y="393536"/>
            <a:ext cx="10139266" cy="972441"/>
          </a:xfrm>
        </p:spPr>
        <p:txBody>
          <a:bodyPr/>
          <a:lstStyle/>
          <a:p>
            <a:r>
              <a:rPr lang="en-US">
                <a:solidFill>
                  <a:schemeClr val="tx1"/>
                </a:solidFill>
              </a:rPr>
              <a:t>Partner Solutions for Apps &amp; Workloads</a:t>
            </a:r>
          </a:p>
        </p:txBody>
      </p:sp>
      <p:sp>
        <p:nvSpPr>
          <p:cNvPr id="47" name="Text Placeholder 46">
            <a:extLst>
              <a:ext uri="{FF2B5EF4-FFF2-40B4-BE49-F238E27FC236}">
                <a16:creationId xmlns:a16="http://schemas.microsoft.com/office/drawing/2014/main" id="{C0069FF6-6C14-436C-87AB-1B659B1F3DAA}"/>
              </a:ext>
            </a:extLst>
          </p:cNvPr>
          <p:cNvSpPr>
            <a:spLocks noGrp="1"/>
          </p:cNvSpPr>
          <p:nvPr>
            <p:ph type="body" sz="quarter" idx="10"/>
          </p:nvPr>
        </p:nvSpPr>
        <p:spPr>
          <a:xfrm>
            <a:off x="584200" y="1435496"/>
            <a:ext cx="11607800" cy="3690137"/>
          </a:xfrm>
        </p:spPr>
        <p:txBody>
          <a:bodyPr/>
          <a:lstStyle/>
          <a:p>
            <a:pPr lvl="0">
              <a:spcBef>
                <a:spcPts val="1200"/>
              </a:spcBef>
              <a:spcAft>
                <a:spcPts val="600"/>
              </a:spcAft>
            </a:pPr>
            <a:r>
              <a:rPr lang="en-US" sz="2400"/>
              <a:t>ISVs / MSPs / SIs are extending and building solutions on top of Azure Monitor for specific scenarios &amp; workloads</a:t>
            </a:r>
          </a:p>
          <a:p>
            <a:pPr lvl="0">
              <a:spcBef>
                <a:spcPts val="1200"/>
              </a:spcBef>
              <a:spcAft>
                <a:spcPts val="600"/>
              </a:spcAft>
            </a:pPr>
            <a:r>
              <a:rPr lang="en-US" sz="2400"/>
              <a:t>Some solutions help monitor diverse technologies deployed on Azure</a:t>
            </a:r>
          </a:p>
          <a:p>
            <a:pPr lvl="1">
              <a:spcBef>
                <a:spcPts val="600"/>
              </a:spcBef>
              <a:spcAft>
                <a:spcPts val="600"/>
              </a:spcAft>
            </a:pPr>
            <a:r>
              <a:rPr lang="en-US" sz="1800"/>
              <a:t>Apache, Citrix NetScaler, F5 SLB, SAP Hana, Oracle, etc.</a:t>
            </a:r>
          </a:p>
          <a:p>
            <a:pPr>
              <a:spcBef>
                <a:spcPts val="1200"/>
              </a:spcBef>
              <a:spcAft>
                <a:spcPts val="600"/>
              </a:spcAft>
            </a:pPr>
            <a:r>
              <a:rPr lang="en-US" sz="2400"/>
              <a:t>Others use their proprietary technologies to provide deeper scenario specific insights or diagnostics workflows</a:t>
            </a:r>
          </a:p>
        </p:txBody>
      </p:sp>
      <p:pic>
        <p:nvPicPr>
          <p:cNvPr id="50" name="Picture 6" descr="Image result for dxc">
            <a:extLst>
              <a:ext uri="{FF2B5EF4-FFF2-40B4-BE49-F238E27FC236}">
                <a16:creationId xmlns:a16="http://schemas.microsoft.com/office/drawing/2014/main" id="{D7CFA567-2A7C-4F24-ABD6-42DAFA932F5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40270" b="40270"/>
          <a:stretch/>
        </p:blipFill>
        <p:spPr bwMode="auto">
          <a:xfrm>
            <a:off x="2810433" y="4571591"/>
            <a:ext cx="2465571" cy="47981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C63B1454-C1E0-44F2-B81C-8DD711973931}"/>
              </a:ext>
            </a:extLst>
          </p:cNvPr>
          <p:cNvPicPr>
            <a:picLocks noChangeAspect="1"/>
          </p:cNvPicPr>
          <p:nvPr/>
        </p:nvPicPr>
        <p:blipFill>
          <a:blip r:embed="rId7"/>
          <a:stretch>
            <a:fillRect/>
          </a:stretch>
        </p:blipFill>
        <p:spPr>
          <a:xfrm>
            <a:off x="5493242" y="5274361"/>
            <a:ext cx="1789716" cy="594128"/>
          </a:xfrm>
          <a:prstGeom prst="rect">
            <a:avLst/>
          </a:prstGeom>
        </p:spPr>
      </p:pic>
      <p:pic>
        <p:nvPicPr>
          <p:cNvPr id="52" name="Graphic 51">
            <a:extLst>
              <a:ext uri="{FF2B5EF4-FFF2-40B4-BE49-F238E27FC236}">
                <a16:creationId xmlns:a16="http://schemas.microsoft.com/office/drawing/2014/main" id="{D343D051-58A8-421A-9740-066D711582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9788" y="5238609"/>
            <a:ext cx="2177200" cy="416831"/>
          </a:xfrm>
          <a:prstGeom prst="rect">
            <a:avLst/>
          </a:prstGeom>
        </p:spPr>
      </p:pic>
    </p:spTree>
    <p:extLst>
      <p:ext uri="{BB962C8B-B14F-4D97-AF65-F5344CB8AC3E}">
        <p14:creationId xmlns:p14="http://schemas.microsoft.com/office/powerpoint/2010/main" val="239552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500" fill="hold"/>
                                        <p:tgtEl>
                                          <p:spTgt spid="52"/>
                                        </p:tgtEl>
                                        <p:attrNameLst>
                                          <p:attrName>ppt_x</p:attrName>
                                        </p:attrNameLst>
                                      </p:cBhvr>
                                      <p:tavLst>
                                        <p:tav tm="0">
                                          <p:val>
                                            <p:strVal val="#ppt_x"/>
                                          </p:val>
                                        </p:tav>
                                        <p:tav tm="100000">
                                          <p:val>
                                            <p:strVal val="#ppt_x"/>
                                          </p:val>
                                        </p:tav>
                                      </p:tavLst>
                                    </p:anim>
                                    <p:anim calcmode="lin" valueType="num">
                                      <p:cBhvr additive="base">
                                        <p:cTn id="24"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C3F9-B67F-422B-BD3A-EDBAD17EE50A}"/>
              </a:ext>
            </a:extLst>
          </p:cNvPr>
          <p:cNvSpPr>
            <a:spLocks noGrp="1"/>
          </p:cNvSpPr>
          <p:nvPr>
            <p:ph type="title"/>
          </p:nvPr>
        </p:nvSpPr>
        <p:spPr>
          <a:xfrm>
            <a:off x="588263" y="457200"/>
            <a:ext cx="11018520" cy="677108"/>
          </a:xfrm>
        </p:spPr>
        <p:txBody>
          <a:bodyPr/>
          <a:lstStyle/>
          <a:p>
            <a:r>
              <a:rPr lang="en-US" sz="4400" b="0">
                <a:solidFill>
                  <a:schemeClr val="tx1"/>
                </a:solidFill>
                <a:latin typeface="Segoe UI Semilight" panose="020B0402040204020203" pitchFamily="34" charset="0"/>
                <a:ea typeface="+mj-ea"/>
                <a:cs typeface="Segoe UI Semilight" panose="020B0402040204020203" pitchFamily="34" charset="0"/>
              </a:rPr>
              <a:t>Azure Monitor &amp; </a:t>
            </a:r>
            <a:r>
              <a:rPr lang="en-US" sz="4400" b="0" err="1">
                <a:solidFill>
                  <a:schemeClr val="tx1"/>
                </a:solidFill>
                <a:latin typeface="Segoe UI Semilight" panose="020B0402040204020203" pitchFamily="34" charset="0"/>
                <a:ea typeface="+mj-ea"/>
                <a:cs typeface="Segoe UI Semilight" panose="020B0402040204020203" pitchFamily="34" charset="0"/>
              </a:rPr>
              <a:t>AIOps</a:t>
            </a:r>
            <a:endParaRPr lang="en-US" sz="4400" b="0">
              <a:solidFill>
                <a:schemeClr val="tx1"/>
              </a:solidFill>
              <a:latin typeface="Segoe UI Semilight" panose="020B0402040204020203" pitchFamily="34" charset="0"/>
              <a:ea typeface="+mj-ea"/>
              <a:cs typeface="Segoe UI Semilight" panose="020B0402040204020203" pitchFamily="34" charset="0"/>
            </a:endParaRPr>
          </a:p>
        </p:txBody>
      </p:sp>
      <p:pic>
        <p:nvPicPr>
          <p:cNvPr id="3" name="Picture 2">
            <a:extLst>
              <a:ext uri="{FF2B5EF4-FFF2-40B4-BE49-F238E27FC236}">
                <a16:creationId xmlns:a16="http://schemas.microsoft.com/office/drawing/2014/main" id="{79534544-118D-47E7-85EE-8644F80BDF6E}"/>
              </a:ext>
            </a:extLst>
          </p:cNvPr>
          <p:cNvPicPr>
            <a:picLocks noChangeAspect="1"/>
          </p:cNvPicPr>
          <p:nvPr/>
        </p:nvPicPr>
        <p:blipFill>
          <a:blip r:embed="rId2"/>
          <a:stretch>
            <a:fillRect/>
          </a:stretch>
        </p:blipFill>
        <p:spPr>
          <a:xfrm>
            <a:off x="6651248" y="1838701"/>
            <a:ext cx="5360360" cy="3143700"/>
          </a:xfrm>
          <a:prstGeom prst="rect">
            <a:avLst/>
          </a:prstGeom>
          <a:ln>
            <a:noFill/>
          </a:ln>
          <a:effectLst>
            <a:outerShdw blurRad="292100" dist="139700" dir="2700000" algn="tl" rotWithShape="0">
              <a:srgbClr val="333333">
                <a:alpha val="65000"/>
              </a:srgbClr>
            </a:outerShdw>
          </a:effectLst>
        </p:spPr>
      </p:pic>
      <p:pic>
        <p:nvPicPr>
          <p:cNvPr id="6" name="Picture 4" descr="Azure Monitor">
            <a:extLst>
              <a:ext uri="{FF2B5EF4-FFF2-40B4-BE49-F238E27FC236}">
                <a16:creationId xmlns:a16="http://schemas.microsoft.com/office/drawing/2014/main" id="{188A1A89-BD05-433E-8C01-DE3F71067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4759" y="108084"/>
            <a:ext cx="1252229" cy="1252229"/>
          </a:xfrm>
          <a:prstGeom prst="ellipse">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AA165AA-0283-4161-B7B0-D38FD24409D6}"/>
              </a:ext>
            </a:extLst>
          </p:cNvPr>
          <p:cNvGrpSpPr/>
          <p:nvPr/>
        </p:nvGrpSpPr>
        <p:grpSpPr>
          <a:xfrm>
            <a:off x="451153" y="2012261"/>
            <a:ext cx="4642327" cy="587571"/>
            <a:chOff x="426425" y="3666045"/>
            <a:chExt cx="4551713" cy="576103"/>
          </a:xfrm>
        </p:grpSpPr>
        <p:sp>
          <p:nvSpPr>
            <p:cNvPr id="9" name="Rectangle 8">
              <a:extLst>
                <a:ext uri="{FF2B5EF4-FFF2-40B4-BE49-F238E27FC236}">
                  <a16:creationId xmlns:a16="http://schemas.microsoft.com/office/drawing/2014/main" id="{23A98597-7500-4C97-AFF0-645B41808F84}"/>
                </a:ext>
              </a:extLst>
            </p:cNvPr>
            <p:cNvSpPr/>
            <p:nvPr/>
          </p:nvSpPr>
          <p:spPr>
            <a:xfrm>
              <a:off x="912336" y="3709524"/>
              <a:ext cx="4065802" cy="532624"/>
            </a:xfrm>
            <a:prstGeom prst="rect">
              <a:avLst/>
            </a:prstGeom>
          </p:spPr>
          <p:txBody>
            <a:bodyPr wrap="square" lIns="0" tIns="0" rIns="0" bIns="0" anchor="t" anchorCtr="0">
              <a:spAutoFit/>
            </a:bodyPr>
            <a:lstStyle/>
            <a:p>
              <a:pPr marL="228600" marR="0" lvl="1" indent="0" algn="l" defTabSz="914367" rtl="0" eaLnBrk="1" fontAlgn="auto" latinLnBrk="0" hangingPunct="1">
                <a:lnSpc>
                  <a:spcPct val="100000"/>
                </a:lnSpc>
                <a:spcBef>
                  <a:spcPts val="1200"/>
                </a:spcBef>
                <a:spcAft>
                  <a:spcPts val="6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Proprietary AI based Smart Detection for discovering anomalies</a:t>
              </a:r>
            </a:p>
          </p:txBody>
        </p:sp>
        <p:sp>
          <p:nvSpPr>
            <p:cNvPr id="10" name="arrow_15" title="Icon of a arrow in a circle pointed right">
              <a:extLst>
                <a:ext uri="{FF2B5EF4-FFF2-40B4-BE49-F238E27FC236}">
                  <a16:creationId xmlns:a16="http://schemas.microsoft.com/office/drawing/2014/main" id="{0BDBDB5D-6583-4960-943B-CB8A7EF0E92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431FC2D4-6EB9-4C3B-9E3F-881FA97A80DD}"/>
              </a:ext>
            </a:extLst>
          </p:cNvPr>
          <p:cNvGrpSpPr/>
          <p:nvPr/>
        </p:nvGrpSpPr>
        <p:grpSpPr>
          <a:xfrm>
            <a:off x="451153" y="3668819"/>
            <a:ext cx="4642327" cy="859182"/>
            <a:chOff x="426425" y="3666045"/>
            <a:chExt cx="4551713" cy="842413"/>
          </a:xfrm>
        </p:grpSpPr>
        <p:sp>
          <p:nvSpPr>
            <p:cNvPr id="19" name="Rectangle 18">
              <a:extLst>
                <a:ext uri="{FF2B5EF4-FFF2-40B4-BE49-F238E27FC236}">
                  <a16:creationId xmlns:a16="http://schemas.microsoft.com/office/drawing/2014/main" id="{D8D0BB00-0521-42A6-85A0-DABED3E01FD1}"/>
                </a:ext>
              </a:extLst>
            </p:cNvPr>
            <p:cNvSpPr/>
            <p:nvPr/>
          </p:nvSpPr>
          <p:spPr>
            <a:xfrm>
              <a:off x="912336" y="3709524"/>
              <a:ext cx="4065802" cy="798934"/>
            </a:xfrm>
            <a:prstGeom prst="rect">
              <a:avLst/>
            </a:prstGeom>
          </p:spPr>
          <p:txBody>
            <a:bodyPr wrap="square" lIns="0" tIns="0" rIns="0" bIns="0" anchor="t" anchorCtr="0">
              <a:spAutoFit/>
            </a:bodyPr>
            <a:lstStyle/>
            <a:p>
              <a:pPr marL="228600" marR="0" lvl="1" indent="0" algn="l" defTabSz="914367" rtl="0" eaLnBrk="1" fontAlgn="auto" latinLnBrk="0" hangingPunct="1">
                <a:lnSpc>
                  <a:spcPct val="100000"/>
                </a:lnSpc>
                <a:spcBef>
                  <a:spcPts val="1200"/>
                </a:spcBef>
                <a:spcAft>
                  <a:spcPts val="6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Partnering with </a:t>
              </a:r>
              <a:r>
                <a:rPr kumimoji="0" lang="en-US" sz="1765" b="0" i="0" u="none" strike="noStrike" kern="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NMLStream</a:t>
              </a: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 to integrate additional ML capabilities for more powerful </a:t>
              </a:r>
              <a:r>
                <a:rPr kumimoji="0" lang="en-US" sz="1765" b="0" i="0" u="none" strike="noStrike" kern="0" cap="none" spc="0" normalizeH="0" baseline="0" noProof="0" err="1">
                  <a:ln>
                    <a:noFill/>
                  </a:ln>
                  <a:solidFill>
                    <a:srgbClr val="1A1A1A"/>
                  </a:solidFill>
                  <a:effectLst/>
                  <a:uLnTx/>
                  <a:uFillTx/>
                  <a:latin typeface="Segoe UI" panose="020B0502040204020203" pitchFamily="34" charset="0"/>
                  <a:ea typeface="+mn-ea"/>
                  <a:cs typeface="Segoe UI" panose="020B0502040204020203" pitchFamily="34" charset="0"/>
                </a:rPr>
                <a:t>AIOps</a:t>
              </a:r>
              <a:endParaRPr kumimoji="0" lang="en-US" sz="1765" b="0" i="0" u="none" strike="noStrike" kern="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arrow_15" title="Icon of a arrow in a circle pointed right">
              <a:extLst>
                <a:ext uri="{FF2B5EF4-FFF2-40B4-BE49-F238E27FC236}">
                  <a16:creationId xmlns:a16="http://schemas.microsoft.com/office/drawing/2014/main" id="{CB45C847-9403-4715-B878-92F3BDD49C44}"/>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A56F190A-602B-467F-A33F-4B6DC5064BE5}"/>
              </a:ext>
            </a:extLst>
          </p:cNvPr>
          <p:cNvGrpSpPr/>
          <p:nvPr/>
        </p:nvGrpSpPr>
        <p:grpSpPr>
          <a:xfrm>
            <a:off x="451153" y="4768710"/>
            <a:ext cx="4642327" cy="859184"/>
            <a:chOff x="426425" y="3666045"/>
            <a:chExt cx="4551713" cy="842415"/>
          </a:xfrm>
        </p:grpSpPr>
        <p:sp>
          <p:nvSpPr>
            <p:cNvPr id="22" name="Rectangle 21">
              <a:extLst>
                <a:ext uri="{FF2B5EF4-FFF2-40B4-BE49-F238E27FC236}">
                  <a16:creationId xmlns:a16="http://schemas.microsoft.com/office/drawing/2014/main" id="{270B80EA-699A-4388-82A4-7CB9071FFFDE}"/>
                </a:ext>
              </a:extLst>
            </p:cNvPr>
            <p:cNvSpPr/>
            <p:nvPr/>
          </p:nvSpPr>
          <p:spPr>
            <a:xfrm>
              <a:off x="912336" y="3709525"/>
              <a:ext cx="4065802" cy="798935"/>
            </a:xfrm>
            <a:prstGeom prst="rect">
              <a:avLst/>
            </a:prstGeom>
          </p:spPr>
          <p:txBody>
            <a:bodyPr wrap="square" lIns="0" tIns="0" rIns="0" bIns="0" anchor="t" anchorCtr="0">
              <a:spAutoFit/>
            </a:bodyPr>
            <a:lstStyle/>
            <a:p>
              <a:pPr marL="228600" marR="0" lvl="1" indent="0" algn="l" defTabSz="914367" rtl="0" eaLnBrk="1" fontAlgn="auto" latinLnBrk="0" hangingPunct="1">
                <a:lnSpc>
                  <a:spcPct val="100000"/>
                </a:lnSpc>
                <a:spcBef>
                  <a:spcPts val="1200"/>
                </a:spcBef>
                <a:spcAft>
                  <a:spcPts val="6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Working with ML community internal/external to bring deeper intelligence for DevOps/SRE teams</a:t>
              </a:r>
            </a:p>
          </p:txBody>
        </p:sp>
        <p:sp>
          <p:nvSpPr>
            <p:cNvPr id="23" name="arrow_15" title="Icon of a arrow in a circle pointed right">
              <a:extLst>
                <a:ext uri="{FF2B5EF4-FFF2-40B4-BE49-F238E27FC236}">
                  <a16:creationId xmlns:a16="http://schemas.microsoft.com/office/drawing/2014/main" id="{9D7E21C3-2096-4813-98D1-6CBD4CAF291D}"/>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4339470D-85CB-44D8-949C-F21DE5AECA84}"/>
              </a:ext>
            </a:extLst>
          </p:cNvPr>
          <p:cNvGrpSpPr/>
          <p:nvPr/>
        </p:nvGrpSpPr>
        <p:grpSpPr>
          <a:xfrm>
            <a:off x="451153" y="2840540"/>
            <a:ext cx="4642327" cy="587571"/>
            <a:chOff x="426425" y="3666045"/>
            <a:chExt cx="4551713" cy="576103"/>
          </a:xfrm>
        </p:grpSpPr>
        <p:sp>
          <p:nvSpPr>
            <p:cNvPr id="25" name="Rectangle 24">
              <a:extLst>
                <a:ext uri="{FF2B5EF4-FFF2-40B4-BE49-F238E27FC236}">
                  <a16:creationId xmlns:a16="http://schemas.microsoft.com/office/drawing/2014/main" id="{06803F70-BD8D-4611-8701-73D573658061}"/>
                </a:ext>
              </a:extLst>
            </p:cNvPr>
            <p:cNvSpPr/>
            <p:nvPr/>
          </p:nvSpPr>
          <p:spPr>
            <a:xfrm>
              <a:off x="912336" y="3709524"/>
              <a:ext cx="4065802" cy="532624"/>
            </a:xfrm>
            <a:prstGeom prst="rect">
              <a:avLst/>
            </a:prstGeom>
          </p:spPr>
          <p:txBody>
            <a:bodyPr wrap="square" lIns="0" tIns="0" rIns="0" bIns="0" anchor="t" anchorCtr="0">
              <a:spAutoFit/>
            </a:bodyPr>
            <a:lstStyle/>
            <a:p>
              <a:pPr marL="228600" marR="0" lvl="1" indent="0" algn="l" defTabSz="914367" rtl="0" eaLnBrk="1" fontAlgn="auto" latinLnBrk="0" hangingPunct="1">
                <a:lnSpc>
                  <a:spcPct val="100000"/>
                </a:lnSpc>
                <a:spcBef>
                  <a:spcPts val="1200"/>
                </a:spcBef>
                <a:spcAft>
                  <a:spcPts val="6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Smart Alert Management with Dynamic Thresholds for automatic baselining </a:t>
              </a:r>
            </a:p>
          </p:txBody>
        </p:sp>
        <p:sp>
          <p:nvSpPr>
            <p:cNvPr id="26" name="arrow_15" title="Icon of a arrow in a circle pointed right">
              <a:extLst>
                <a:ext uri="{FF2B5EF4-FFF2-40B4-BE49-F238E27FC236}">
                  <a16:creationId xmlns:a16="http://schemas.microsoft.com/office/drawing/2014/main" id="{2B9E187C-9F9E-4214-BD66-3A8327CC8361}"/>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8" name="Picture 27">
            <a:extLst>
              <a:ext uri="{FF2B5EF4-FFF2-40B4-BE49-F238E27FC236}">
                <a16:creationId xmlns:a16="http://schemas.microsoft.com/office/drawing/2014/main" id="{AEDDE36F-7410-4444-A8FB-4DBE064B56CE}"/>
              </a:ext>
            </a:extLst>
          </p:cNvPr>
          <p:cNvPicPr>
            <a:picLocks noChangeAspect="1"/>
          </p:cNvPicPr>
          <p:nvPr/>
        </p:nvPicPr>
        <p:blipFill>
          <a:blip r:embed="rId4"/>
          <a:stretch>
            <a:fillRect/>
          </a:stretch>
        </p:blipFill>
        <p:spPr>
          <a:xfrm>
            <a:off x="6651247" y="5275079"/>
            <a:ext cx="2340535" cy="776982"/>
          </a:xfrm>
          <a:prstGeom prst="rect">
            <a:avLst/>
          </a:prstGeom>
        </p:spPr>
      </p:pic>
    </p:spTree>
    <p:extLst>
      <p:ext uri="{BB962C8B-B14F-4D97-AF65-F5344CB8AC3E}">
        <p14:creationId xmlns:p14="http://schemas.microsoft.com/office/powerpoint/2010/main" val="141528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 presetClass="entr" presetSubtype="4"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Roadmap</a:t>
            </a:r>
          </a:p>
        </p:txBody>
      </p:sp>
      <p:sp>
        <p:nvSpPr>
          <p:cNvPr id="2" name="Text Placeholder 1">
            <a:extLst>
              <a:ext uri="{FF2B5EF4-FFF2-40B4-BE49-F238E27FC236}">
                <a16:creationId xmlns:a16="http://schemas.microsoft.com/office/drawing/2014/main" id="{6701FF8A-93AC-499E-B4FF-18CD34E328FA}"/>
              </a:ext>
            </a:extLst>
          </p:cNvPr>
          <p:cNvSpPr>
            <a:spLocks noGrp="1"/>
          </p:cNvSpPr>
          <p:nvPr>
            <p:ph type="body" sz="quarter" idx="10"/>
          </p:nvPr>
        </p:nvSpPr>
        <p:spPr>
          <a:xfrm>
            <a:off x="584200" y="1435497"/>
            <a:ext cx="11729128" cy="5267144"/>
          </a:xfrm>
        </p:spPr>
        <p:txBody>
          <a:bodyPr vert="horz" wrap="square" lIns="0" tIns="0" rIns="0" bIns="0" rtlCol="0" anchor="t">
            <a:normAutofit fontScale="92500" lnSpcReduction="10000"/>
          </a:bodyPr>
          <a:lstStyle/>
          <a:p>
            <a:pPr>
              <a:spcBef>
                <a:spcPts val="1800"/>
              </a:spcBef>
            </a:pPr>
            <a:r>
              <a:rPr lang="en-IN" sz="2400">
                <a:solidFill>
                  <a:srgbClr val="0D0D0D"/>
                </a:solidFill>
                <a:latin typeface="Segoe UI"/>
              </a:rPr>
              <a:t>Rich insights for Azure </a:t>
            </a:r>
            <a:r>
              <a:rPr lang="en-IN" sz="2400">
                <a:solidFill>
                  <a:srgbClr val="D83B01"/>
                </a:solidFill>
                <a:latin typeface="Segoe UI Semibold"/>
              </a:rPr>
              <a:t>Storage</a:t>
            </a:r>
            <a:r>
              <a:rPr lang="en-IN" sz="2400">
                <a:solidFill>
                  <a:srgbClr val="0D0D0D"/>
                </a:solidFill>
                <a:latin typeface="Segoe UI"/>
              </a:rPr>
              <a:t>, </a:t>
            </a:r>
            <a:r>
              <a:rPr lang="en-IN" sz="2400">
                <a:solidFill>
                  <a:srgbClr val="D83B01"/>
                </a:solidFill>
                <a:latin typeface="Segoe UI Semibold"/>
              </a:rPr>
              <a:t>SQL </a:t>
            </a:r>
            <a:r>
              <a:rPr lang="en-IN" sz="2400">
                <a:solidFill>
                  <a:srgbClr val="0D0D0D"/>
                </a:solidFill>
                <a:latin typeface="Segoe UI"/>
              </a:rPr>
              <a:t>&amp;</a:t>
            </a:r>
            <a:r>
              <a:rPr lang="en-IN" sz="2400">
                <a:solidFill>
                  <a:srgbClr val="D83B01"/>
                </a:solidFill>
                <a:latin typeface="Segoe UI Semibold"/>
              </a:rPr>
              <a:t> Service Fabric </a:t>
            </a:r>
            <a:r>
              <a:rPr lang="en-IN" sz="2400">
                <a:solidFill>
                  <a:srgbClr val="0D0D0D"/>
                </a:solidFill>
                <a:latin typeface="Segoe UI"/>
              </a:rPr>
              <a:t>Mesh</a:t>
            </a:r>
          </a:p>
          <a:p>
            <a:pPr>
              <a:spcBef>
                <a:spcPts val="1800"/>
              </a:spcBef>
            </a:pPr>
            <a:r>
              <a:rPr lang="en-IN" sz="2400">
                <a:solidFill>
                  <a:srgbClr val="D83B01"/>
                </a:solidFill>
                <a:latin typeface="Segoe UI Semibold"/>
              </a:rPr>
              <a:t>RBAC per data type </a:t>
            </a:r>
            <a:r>
              <a:rPr lang="en-IN" sz="2400">
                <a:solidFill>
                  <a:srgbClr val="0D0D0D"/>
                </a:solidFill>
                <a:latin typeface="Segoe UI"/>
              </a:rPr>
              <a:t>in Log Analytics</a:t>
            </a:r>
          </a:p>
          <a:p>
            <a:pPr>
              <a:spcBef>
                <a:spcPts val="1800"/>
              </a:spcBef>
            </a:pPr>
            <a:r>
              <a:rPr lang="en-IN" sz="2400">
                <a:solidFill>
                  <a:srgbClr val="0D0D0D"/>
                </a:solidFill>
                <a:latin typeface="Segoe UI"/>
              </a:rPr>
              <a:t>Support for </a:t>
            </a:r>
            <a:r>
              <a:rPr lang="en-IN" sz="2400">
                <a:solidFill>
                  <a:srgbClr val="D83B01"/>
                </a:solidFill>
                <a:latin typeface="Segoe UI Semibold"/>
              </a:rPr>
              <a:t>containers on demand for AKS </a:t>
            </a:r>
            <a:r>
              <a:rPr lang="en-IN" sz="2400">
                <a:solidFill>
                  <a:srgbClr val="0D0D0D"/>
                </a:solidFill>
                <a:latin typeface="Segoe UI"/>
              </a:rPr>
              <a:t>with virtual nodes</a:t>
            </a:r>
            <a:endParaRPr lang="en-IN" sz="2400">
              <a:solidFill>
                <a:srgbClr val="0D0D0D"/>
              </a:solidFill>
              <a:latin typeface="Segoe UI"/>
              <a:cs typeface="Segoe UI"/>
            </a:endParaRPr>
          </a:p>
          <a:p>
            <a:pPr>
              <a:spcBef>
                <a:spcPts val="1800"/>
              </a:spcBef>
            </a:pPr>
            <a:r>
              <a:rPr lang="en-US" sz="2400">
                <a:solidFill>
                  <a:srgbClr val="0D0D0D"/>
                </a:solidFill>
                <a:latin typeface="Segoe UI"/>
              </a:rPr>
              <a:t>Support </a:t>
            </a:r>
            <a:r>
              <a:rPr lang="en-US" sz="2400">
                <a:solidFill>
                  <a:srgbClr val="D83B01"/>
                </a:solidFill>
                <a:latin typeface="Segoe UI Semibold"/>
              </a:rPr>
              <a:t>live logs </a:t>
            </a:r>
            <a:r>
              <a:rPr lang="en-US" sz="2400">
                <a:solidFill>
                  <a:srgbClr val="0D0D0D"/>
                </a:solidFill>
                <a:latin typeface="Segoe UI"/>
              </a:rPr>
              <a:t>for containers and Kubernetes events </a:t>
            </a:r>
            <a:endParaRPr lang="en-IN" sz="2400">
              <a:solidFill>
                <a:srgbClr val="0D0D0D"/>
              </a:solidFill>
              <a:latin typeface="Segoe UI"/>
            </a:endParaRPr>
          </a:p>
          <a:p>
            <a:pPr>
              <a:spcBef>
                <a:spcPts val="1800"/>
              </a:spcBef>
            </a:pPr>
            <a:r>
              <a:rPr lang="en-IN" sz="2400">
                <a:solidFill>
                  <a:srgbClr val="0D0D0D"/>
                </a:solidFill>
                <a:latin typeface="Segoe UI"/>
              </a:rPr>
              <a:t>Smart detections and alerts with </a:t>
            </a:r>
            <a:r>
              <a:rPr lang="en-IN" sz="2400">
                <a:solidFill>
                  <a:srgbClr val="D83B01"/>
                </a:solidFill>
                <a:latin typeface="Segoe UI Semibold"/>
              </a:rPr>
              <a:t>Dynamic Thresholds</a:t>
            </a:r>
            <a:endParaRPr lang="en-IN" sz="2400">
              <a:solidFill>
                <a:srgbClr val="D83B01"/>
              </a:solidFill>
              <a:latin typeface="Segoe UI Semibold"/>
              <a:cs typeface="Segoe UI Semibold"/>
            </a:endParaRPr>
          </a:p>
          <a:p>
            <a:pPr>
              <a:spcBef>
                <a:spcPts val="1800"/>
              </a:spcBef>
            </a:pPr>
            <a:r>
              <a:rPr lang="en-US" sz="2400">
                <a:solidFill>
                  <a:srgbClr val="0D0D0D"/>
                </a:solidFill>
                <a:latin typeface="Segoe UI"/>
              </a:rPr>
              <a:t>Expanded Azure support and interoperability for </a:t>
            </a:r>
            <a:r>
              <a:rPr lang="en-US" sz="2400">
                <a:solidFill>
                  <a:srgbClr val="D83B01"/>
                </a:solidFill>
                <a:latin typeface="Segoe UI Semibold"/>
              </a:rPr>
              <a:t>Distributed Tracing</a:t>
            </a:r>
          </a:p>
          <a:p>
            <a:pPr>
              <a:spcBef>
                <a:spcPts val="1800"/>
              </a:spcBef>
            </a:pPr>
            <a:r>
              <a:rPr lang="en-US" sz="2400">
                <a:solidFill>
                  <a:srgbClr val="0D0D0D"/>
                </a:solidFill>
                <a:latin typeface="Segoe UI"/>
              </a:rPr>
              <a:t>Exception tracking and custom metrics for </a:t>
            </a:r>
            <a:r>
              <a:rPr lang="en-US" sz="2400">
                <a:solidFill>
                  <a:srgbClr val="D83B01"/>
                </a:solidFill>
                <a:latin typeface="Segoe UI Semibold"/>
              </a:rPr>
              <a:t>Python and Go </a:t>
            </a:r>
            <a:r>
              <a:rPr lang="en-US" sz="2400">
                <a:solidFill>
                  <a:srgbClr val="0D0D0D"/>
                </a:solidFill>
                <a:latin typeface="Segoe UI"/>
              </a:rPr>
              <a:t>apps</a:t>
            </a:r>
          </a:p>
          <a:p>
            <a:pPr>
              <a:spcBef>
                <a:spcPts val="1800"/>
              </a:spcBef>
            </a:pPr>
            <a:r>
              <a:rPr lang="en-US" sz="2400">
                <a:solidFill>
                  <a:srgbClr val="D83B01"/>
                </a:solidFill>
                <a:latin typeface="Segoe UI Semibold"/>
              </a:rPr>
              <a:t>Auto enablement </a:t>
            </a:r>
            <a:r>
              <a:rPr lang="en-US" sz="2400">
                <a:solidFill>
                  <a:srgbClr val="0D0D0D"/>
                </a:solidFill>
                <a:latin typeface="Segoe UI"/>
              </a:rPr>
              <a:t>of app monitoring for App Services / Windows VMs (with WAD)</a:t>
            </a:r>
          </a:p>
          <a:p>
            <a:pPr>
              <a:spcBef>
                <a:spcPts val="1800"/>
              </a:spcBef>
            </a:pPr>
            <a:r>
              <a:rPr lang="en-US" sz="2400">
                <a:solidFill>
                  <a:srgbClr val="0D0D0D"/>
                </a:solidFill>
                <a:latin typeface="Segoe UI"/>
              </a:rPr>
              <a:t>Expanded </a:t>
            </a:r>
            <a:r>
              <a:rPr lang="en-US" sz="2400">
                <a:solidFill>
                  <a:srgbClr val="D83B01"/>
                </a:solidFill>
                <a:latin typeface="Segoe UI Semibold"/>
              </a:rPr>
              <a:t>region availability </a:t>
            </a:r>
            <a:r>
              <a:rPr lang="en-US" sz="2400">
                <a:solidFill>
                  <a:srgbClr val="0D0D0D"/>
                </a:solidFill>
                <a:latin typeface="Segoe UI"/>
              </a:rPr>
              <a:t>across public &amp; sovereign clouds</a:t>
            </a:r>
            <a:endParaRPr lang="en-US" sz="2400">
              <a:solidFill>
                <a:srgbClr val="0D0D0D"/>
              </a:solidFill>
              <a:latin typeface="Segoe UI"/>
              <a:cs typeface="Segoe UI"/>
            </a:endParaRPr>
          </a:p>
          <a:p>
            <a:pPr>
              <a:spcBef>
                <a:spcPts val="1800"/>
              </a:spcBef>
            </a:pPr>
            <a:r>
              <a:rPr lang="en-IN" sz="2400">
                <a:solidFill>
                  <a:srgbClr val="D83B01"/>
                </a:solidFill>
                <a:latin typeface="Segoe UI Semibold"/>
              </a:rPr>
              <a:t>Latency improvements </a:t>
            </a:r>
            <a:r>
              <a:rPr lang="en-IN" sz="2400">
                <a:solidFill>
                  <a:srgbClr val="0D0D0D"/>
                </a:solidFill>
                <a:latin typeface="Segoe UI"/>
              </a:rPr>
              <a:t>for Alerts, Logs &amp; Metrics</a:t>
            </a:r>
          </a:p>
        </p:txBody>
      </p:sp>
      <p:pic>
        <p:nvPicPr>
          <p:cNvPr id="20" name="Picture 4" descr="Azure Monitor">
            <a:extLst>
              <a:ext uri="{FF2B5EF4-FFF2-40B4-BE49-F238E27FC236}">
                <a16:creationId xmlns:a16="http://schemas.microsoft.com/office/drawing/2014/main" id="{28117AD8-5D2F-4BDA-9A16-6A36AE46A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60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457200"/>
            <a:ext cx="11018520" cy="553998"/>
          </a:xfrm>
        </p:spPr>
        <p:txBody>
          <a:bodyPr/>
          <a:lstStyle/>
          <a:p>
            <a:r>
              <a:rPr lang="en-US"/>
              <a:t>Resources &amp; related sessions</a:t>
            </a:r>
          </a:p>
        </p:txBody>
      </p:sp>
      <p:grpSp>
        <p:nvGrpSpPr>
          <p:cNvPr id="7" name="Group 6">
            <a:extLst>
              <a:ext uri="{FF2B5EF4-FFF2-40B4-BE49-F238E27FC236}">
                <a16:creationId xmlns:a16="http://schemas.microsoft.com/office/drawing/2014/main" id="{9C121E96-172D-40CE-8628-51CC12D0251A}"/>
              </a:ext>
            </a:extLst>
          </p:cNvPr>
          <p:cNvGrpSpPr/>
          <p:nvPr/>
        </p:nvGrpSpPr>
        <p:grpSpPr>
          <a:xfrm>
            <a:off x="0" y="1468085"/>
            <a:ext cx="12192000" cy="2177904"/>
            <a:chOff x="0" y="1540656"/>
            <a:chExt cx="12192000" cy="2177904"/>
          </a:xfrm>
        </p:grpSpPr>
        <p:sp>
          <p:nvSpPr>
            <p:cNvPr id="4" name="Rectangle 3">
              <a:extLst>
                <a:ext uri="{FF2B5EF4-FFF2-40B4-BE49-F238E27FC236}">
                  <a16:creationId xmlns:a16="http://schemas.microsoft.com/office/drawing/2014/main" id="{1A580F62-BA7A-40FC-8C54-A7DC47D316F1}"/>
                </a:ext>
              </a:extLst>
            </p:cNvPr>
            <p:cNvSpPr/>
            <p:nvPr/>
          </p:nvSpPr>
          <p:spPr bwMode="auto">
            <a:xfrm>
              <a:off x="0" y="1540656"/>
              <a:ext cx="12192000" cy="217790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42055D88-5D17-45DD-BF91-D5470280510F}"/>
                </a:ext>
              </a:extLst>
            </p:cNvPr>
            <p:cNvSpPr/>
            <p:nvPr/>
          </p:nvSpPr>
          <p:spPr>
            <a:xfrm>
              <a:off x="584200" y="1937111"/>
              <a:ext cx="10449560" cy="1384995"/>
            </a:xfrm>
            <a:prstGeom prst="rect">
              <a:avLst/>
            </a:prstGeom>
          </p:spPr>
          <p:txBody>
            <a:bodyPr wrap="square" lIns="0">
              <a:spAutoFit/>
            </a:bodyPr>
            <a:lstStyle/>
            <a:p>
              <a:pPr marL="0" marR="0" lvl="0" indent="0" algn="l" defTabSz="914400" rtl="0" eaLnBrk="1" fontAlgn="auto" latinLnBrk="0" hangingPunct="1">
                <a:lnSpc>
                  <a:spcPct val="90000"/>
                </a:lnSpc>
                <a:spcBef>
                  <a:spcPts val="1800"/>
                </a:spcBef>
                <a:spcAft>
                  <a:spcPts val="0"/>
                </a:spcAft>
                <a:buClrTx/>
                <a:buSzTx/>
                <a:buFontTx/>
                <a:buNone/>
                <a:tabLst/>
                <a:defRPr/>
              </a:pPr>
              <a:r>
                <a:rPr kumimoji="0" lang="en-US" sz="2000" b="1" i="0" u="none" strike="noStrike" kern="1200" cap="none" spc="0" normalizeH="0" baseline="0" noProof="0">
                  <a:ln>
                    <a:noFill/>
                  </a:ln>
                  <a:solidFill>
                    <a:srgbClr val="0D0D0D"/>
                  </a:solidFill>
                  <a:effectLst/>
                  <a:uLnTx/>
                  <a:uFillTx/>
                  <a:latin typeface="Segoe UI Semibold" panose="020B0502040204020203" pitchFamily="34" charset="0"/>
                  <a:ea typeface="+mn-ea"/>
                  <a:cs typeface="Segoe UI Semibold" panose="020B0502040204020203" pitchFamily="34" charset="0"/>
                </a:rPr>
                <a:t>Azure Monitor Documentation – </a:t>
              </a:r>
              <a:r>
                <a:rPr kumimoji="0" lang="en-US" sz="2000" b="0" i="0" u="none" strike="noStrike" kern="1200" cap="none" spc="0" normalizeH="0" baseline="0" noProof="0">
                  <a:ln>
                    <a:noFill/>
                  </a:ln>
                  <a:solidFill>
                    <a:srgbClr val="0078D4"/>
                  </a:solidFill>
                  <a:effectLst/>
                  <a:uLnTx/>
                  <a:uFillTx/>
                  <a:latin typeface="Segoe UI"/>
                  <a:ea typeface="+mn-ea"/>
                  <a:cs typeface="Segoe UI Semibold" panose="020B0502040204020203" pitchFamily="34" charset="0"/>
                  <a:hlinkClick r:id="rId3">
                    <a:extLst>
                      <a:ext uri="{A12FA001-AC4F-418D-AE19-62706E023703}">
                        <ahyp:hlinkClr xmlns:ahyp="http://schemas.microsoft.com/office/drawing/2018/hyperlinkcolor" val="tx"/>
                      </a:ext>
                    </a:extLst>
                  </a:hlinkClick>
                </a:rPr>
                <a:t>https://aka.ms/MonitoringDocs</a:t>
              </a:r>
              <a:r>
                <a:rPr kumimoji="0" lang="en-US" sz="2000" b="0" i="0" u="none" strike="noStrike" kern="1200" cap="none" spc="0" normalizeH="0" baseline="0" noProof="0">
                  <a:ln>
                    <a:noFill/>
                  </a:ln>
                  <a:solidFill>
                    <a:srgbClr val="0078D4"/>
                  </a:solidFill>
                  <a:effectLst/>
                  <a:uLnTx/>
                  <a:uFillTx/>
                  <a:latin typeface="Segoe UI"/>
                  <a:ea typeface="+mn-ea"/>
                  <a:cs typeface="Segoe UI Semibold" panose="020B0502040204020203" pitchFamily="34" charset="0"/>
                </a:rPr>
                <a:t> </a:t>
              </a:r>
            </a:p>
            <a:p>
              <a:pPr marL="0" marR="0" lvl="0" indent="0" algn="l" defTabSz="914400" rtl="0" eaLnBrk="1" fontAlgn="auto" latinLnBrk="0" hangingPunct="1">
                <a:lnSpc>
                  <a:spcPct val="90000"/>
                </a:lnSpc>
                <a:spcBef>
                  <a:spcPts val="1800"/>
                </a:spcBef>
                <a:spcAft>
                  <a:spcPts val="0"/>
                </a:spcAft>
                <a:buClrTx/>
                <a:buSzTx/>
                <a:buFontTx/>
                <a:buNone/>
                <a:tabLst/>
                <a:defRPr/>
              </a:pPr>
              <a:r>
                <a:rPr kumimoji="0" lang="en-US" sz="2000" b="1" i="0" u="none" strike="noStrike" kern="1200" cap="none" spc="0" normalizeH="0" baseline="0" noProof="0">
                  <a:ln>
                    <a:noFill/>
                  </a:ln>
                  <a:solidFill>
                    <a:srgbClr val="0D0D0D"/>
                  </a:solidFill>
                  <a:effectLst/>
                  <a:uLnTx/>
                  <a:uFillTx/>
                  <a:latin typeface="Segoe UI Semibold" panose="020B0502040204020203" pitchFamily="34" charset="0"/>
                  <a:ea typeface="+mn-ea"/>
                  <a:cs typeface="Segoe UI Semibold" panose="020B0502040204020203" pitchFamily="34" charset="0"/>
                </a:rPr>
                <a:t>Resources, Tutorials &amp; What’s New – </a:t>
              </a:r>
              <a:r>
                <a:rPr kumimoji="0" lang="en-US" sz="2000" b="0" i="0" u="none" strike="noStrike" kern="1200" cap="none" spc="0" normalizeH="0" baseline="0" noProof="0">
                  <a:ln>
                    <a:noFill/>
                  </a:ln>
                  <a:solidFill>
                    <a:srgbClr val="0D0D0D"/>
                  </a:solidFill>
                  <a:effectLst/>
                  <a:uLnTx/>
                  <a:uFillTx/>
                  <a:latin typeface="Segoe UI"/>
                  <a:ea typeface="+mn-ea"/>
                  <a:cs typeface="Segoe UI Semibold" panose="020B0502040204020203" pitchFamily="34" charset="0"/>
                  <a:hlinkClick r:id="rId4"/>
                </a:rPr>
                <a:t>https://aka.ms/AzMonOverview</a:t>
              </a:r>
              <a:r>
                <a:rPr kumimoji="0" lang="en-US" sz="2000" b="0" i="0" u="none" strike="noStrike" kern="1200" cap="none" spc="0" normalizeH="0" baseline="0" noProof="0">
                  <a:ln>
                    <a:noFill/>
                  </a:ln>
                  <a:solidFill>
                    <a:srgbClr val="0D0D0D"/>
                  </a:solidFill>
                  <a:effectLst/>
                  <a:uLnTx/>
                  <a:uFillTx/>
                  <a:latin typeface="Segoe UI"/>
                  <a:ea typeface="+mn-ea"/>
                  <a:cs typeface="Segoe UI Semibold" panose="020B0502040204020203" pitchFamily="34" charset="0"/>
                </a:rPr>
                <a:t> </a:t>
              </a:r>
            </a:p>
            <a:p>
              <a:pPr marL="0" marR="0" lvl="0" indent="0" algn="l" defTabSz="914400" rtl="0" eaLnBrk="1" fontAlgn="auto" latinLnBrk="0" hangingPunct="1">
                <a:lnSpc>
                  <a:spcPct val="90000"/>
                </a:lnSpc>
                <a:spcBef>
                  <a:spcPts val="1800"/>
                </a:spcBef>
                <a:spcAft>
                  <a:spcPts val="0"/>
                </a:spcAft>
                <a:buClrTx/>
                <a:buSzTx/>
                <a:buFontTx/>
                <a:buNone/>
                <a:tabLst/>
                <a:defRPr/>
              </a:pPr>
              <a:r>
                <a:rPr kumimoji="0" lang="en-US" sz="2000" b="1" i="0" u="none" strike="noStrike" kern="1200" cap="none" spc="0" normalizeH="0" baseline="0" noProof="0">
                  <a:ln>
                    <a:noFill/>
                  </a:ln>
                  <a:solidFill>
                    <a:srgbClr val="0D0D0D"/>
                  </a:solidFill>
                  <a:effectLst/>
                  <a:uLnTx/>
                  <a:uFillTx/>
                  <a:latin typeface="Segoe UI Semibold" panose="020B0502040204020203" pitchFamily="34" charset="0"/>
                  <a:ea typeface="+mn-ea"/>
                  <a:cs typeface="Segoe UI Semibold" panose="020B0502040204020203" pitchFamily="34" charset="0"/>
                </a:rPr>
                <a:t>Query Language Course on Pluralsight – </a:t>
              </a:r>
              <a:r>
                <a:rPr kumimoji="0" lang="en-US" sz="2000" b="0" i="0" u="none" strike="noStrike" kern="1200" cap="none" spc="0" normalizeH="0" baseline="0" noProof="0">
                  <a:ln>
                    <a:noFill/>
                  </a:ln>
                  <a:solidFill>
                    <a:srgbClr val="0078D4"/>
                  </a:solidFill>
                  <a:effectLst/>
                  <a:uLnTx/>
                  <a:uFillTx/>
                  <a:latin typeface="Segoe UI"/>
                  <a:ea typeface="+mn-ea"/>
                  <a:cs typeface="Segoe UI Semibold" panose="020B0502040204020203" pitchFamily="34" charset="0"/>
                  <a:hlinkClick r:id="rId5">
                    <a:extLst>
                      <a:ext uri="{A12FA001-AC4F-418D-AE19-62706E023703}">
                        <ahyp:hlinkClr xmlns:ahyp="http://schemas.microsoft.com/office/drawing/2018/hyperlinkcolor" val="tx"/>
                      </a:ext>
                    </a:extLst>
                  </a:hlinkClick>
                </a:rPr>
                <a:t>https://aka.ms/KQLPluralsight</a:t>
              </a:r>
              <a:endParaRPr kumimoji="0" lang="en-US" sz="2000" b="0" i="0" u="none" strike="noStrike" kern="1200" cap="none" spc="0" normalizeH="0" baseline="0" noProof="0">
                <a:ln>
                  <a:noFill/>
                </a:ln>
                <a:solidFill>
                  <a:srgbClr val="0078D4"/>
                </a:solidFill>
                <a:effectLst/>
                <a:uLnTx/>
                <a:uFillTx/>
                <a:latin typeface="Segoe UI"/>
                <a:ea typeface="+mn-ea"/>
                <a:cs typeface="Segoe UI Semibold" panose="020B0502040204020203" pitchFamily="34" charset="0"/>
              </a:endParaRPr>
            </a:p>
          </p:txBody>
        </p:sp>
      </p:grpSp>
      <p:pic>
        <p:nvPicPr>
          <p:cNvPr id="9" name="Picture 4" descr="Azure Monitor">
            <a:extLst>
              <a:ext uri="{FF2B5EF4-FFF2-40B4-BE49-F238E27FC236}">
                <a16:creationId xmlns:a16="http://schemas.microsoft.com/office/drawing/2014/main" id="{7925DC6F-85B5-48E6-9366-756CF43AB9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58030" y="131510"/>
            <a:ext cx="1252229" cy="125222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91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hyp="http://schemas.microsoft.com/office/drawing/2018/hyperlinkcolor"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D8E1-F577-4C50-B579-E1D21317A86B}"/>
              </a:ext>
            </a:extLst>
          </p:cNvPr>
          <p:cNvSpPr>
            <a:spLocks noGrp="1"/>
          </p:cNvSpPr>
          <p:nvPr>
            <p:ph type="title"/>
          </p:nvPr>
        </p:nvSpPr>
        <p:spPr/>
        <p:txBody>
          <a:bodyPr/>
          <a:lstStyle/>
          <a:p>
            <a:r>
              <a:rPr lang="en-US"/>
              <a:t>Azure Monitor</a:t>
            </a:r>
          </a:p>
        </p:txBody>
      </p:sp>
      <p:cxnSp>
        <p:nvCxnSpPr>
          <p:cNvPr id="34" name="Straight Connector 33">
            <a:extLst>
              <a:ext uri="{FF2B5EF4-FFF2-40B4-BE49-F238E27FC236}">
                <a16:creationId xmlns:a16="http://schemas.microsoft.com/office/drawing/2014/main" id="{71469582-E5E1-4BF0-A303-3FF00E11C24D}"/>
              </a:ext>
            </a:extLst>
          </p:cNvPr>
          <p:cNvCxnSpPr/>
          <p:nvPr/>
        </p:nvCxnSpPr>
        <p:spPr>
          <a:xfrm>
            <a:off x="3869038" y="1992035"/>
            <a:ext cx="0" cy="3943994"/>
          </a:xfrm>
          <a:prstGeom prst="line">
            <a:avLst/>
          </a:prstGeom>
          <a:noFill/>
          <a:ln w="19050" cap="flat" cmpd="sng" algn="ctr">
            <a:solidFill>
              <a:srgbClr val="FFFFFF">
                <a:lumMod val="75000"/>
              </a:srgbClr>
            </a:solidFill>
            <a:prstDash val="solid"/>
            <a:headEnd type="none" w="med" len="med"/>
            <a:tailEnd type="none" w="med" len="med"/>
          </a:ln>
          <a:effectLst/>
        </p:spPr>
      </p:cxnSp>
      <p:cxnSp>
        <p:nvCxnSpPr>
          <p:cNvPr id="35" name="Straight Connector 34">
            <a:extLst>
              <a:ext uri="{FF2B5EF4-FFF2-40B4-BE49-F238E27FC236}">
                <a16:creationId xmlns:a16="http://schemas.microsoft.com/office/drawing/2014/main" id="{DAAD439E-3699-482E-9F88-D70D43FC1162}"/>
              </a:ext>
            </a:extLst>
          </p:cNvPr>
          <p:cNvCxnSpPr/>
          <p:nvPr/>
        </p:nvCxnSpPr>
        <p:spPr>
          <a:xfrm>
            <a:off x="7855692" y="1992035"/>
            <a:ext cx="0" cy="3943994"/>
          </a:xfrm>
          <a:prstGeom prst="line">
            <a:avLst/>
          </a:prstGeom>
          <a:noFill/>
          <a:ln w="19050" cap="flat" cmpd="sng" algn="ctr">
            <a:solidFill>
              <a:srgbClr val="FFFFFF">
                <a:lumMod val="75000"/>
              </a:srgbClr>
            </a:solidFill>
            <a:prstDash val="solid"/>
            <a:headEnd type="none" w="med" len="med"/>
            <a:tailEnd type="none" w="med" len="med"/>
          </a:ln>
          <a:effectLst/>
        </p:spPr>
      </p:cxnSp>
      <p:grpSp>
        <p:nvGrpSpPr>
          <p:cNvPr id="99" name="Group 98">
            <a:extLst>
              <a:ext uri="{FF2B5EF4-FFF2-40B4-BE49-F238E27FC236}">
                <a16:creationId xmlns:a16="http://schemas.microsoft.com/office/drawing/2014/main" id="{4DCF1B15-6F25-4F61-A976-39BD0B081BED}"/>
              </a:ext>
            </a:extLst>
          </p:cNvPr>
          <p:cNvGrpSpPr/>
          <p:nvPr/>
        </p:nvGrpSpPr>
        <p:grpSpPr>
          <a:xfrm>
            <a:off x="4398004" y="2102538"/>
            <a:ext cx="3262450" cy="3383196"/>
            <a:chOff x="4549991" y="2102538"/>
            <a:chExt cx="3262450" cy="3383196"/>
          </a:xfrm>
        </p:grpSpPr>
        <p:sp>
          <p:nvSpPr>
            <p:cNvPr id="21" name="TextBox 20">
              <a:extLst>
                <a:ext uri="{FF2B5EF4-FFF2-40B4-BE49-F238E27FC236}">
                  <a16:creationId xmlns:a16="http://schemas.microsoft.com/office/drawing/2014/main" id="{37F8C974-4F4B-4901-8E19-4432EAF6C874}"/>
                </a:ext>
              </a:extLst>
            </p:cNvPr>
            <p:cNvSpPr txBox="1"/>
            <p:nvPr/>
          </p:nvSpPr>
          <p:spPr>
            <a:xfrm>
              <a:off x="4560538" y="4578563"/>
              <a:ext cx="3251903" cy="907171"/>
            </a:xfrm>
            <a:prstGeom prst="rect">
              <a:avLst/>
            </a:prstGeom>
            <a:noFill/>
          </p:spPr>
          <p:txBody>
            <a:bodyPr wrap="square" lIns="0" rtlCol="0">
              <a:spAutoFit/>
            </a:bodyPr>
            <a:lstStyle/>
            <a:p>
              <a:pPr marL="0" marR="0" lvl="0" indent="0" algn="l" defTabSz="914225" rtl="0" eaLnBrk="1" fontAlgn="auto" latinLnBrk="0" hangingPunct="1">
                <a:lnSpc>
                  <a:spcPct val="100000"/>
                </a:lnSpc>
                <a:spcBef>
                  <a:spcPts val="150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Advanced diagnostics and analytics powered by machine learning capabilities </a:t>
              </a:r>
              <a:endParaRPr kumimoji="0" lang="en-US" sz="16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p:txBody>
        </p:sp>
        <p:sp>
          <p:nvSpPr>
            <p:cNvPr id="25" name="TextBox 24">
              <a:extLst>
                <a:ext uri="{FF2B5EF4-FFF2-40B4-BE49-F238E27FC236}">
                  <a16:creationId xmlns:a16="http://schemas.microsoft.com/office/drawing/2014/main" id="{1EE157E8-317D-424D-88FC-B9E69B2AABE5}"/>
                </a:ext>
              </a:extLst>
            </p:cNvPr>
            <p:cNvSpPr txBox="1"/>
            <p:nvPr/>
          </p:nvSpPr>
          <p:spPr>
            <a:xfrm>
              <a:off x="4560538" y="3766077"/>
              <a:ext cx="3181854" cy="594314"/>
            </a:xfrm>
            <a:prstGeom prst="rect">
              <a:avLst/>
            </a:prstGeom>
            <a:noFill/>
          </p:spPr>
          <p:txBody>
            <a:bodyPr wrap="square" lIns="0" tIns="143407" rIns="179259" bIns="143407" rtlCol="0" anchor="b">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2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Data Driven Insights</a:t>
              </a:r>
            </a:p>
          </p:txBody>
        </p:sp>
        <p:cxnSp>
          <p:nvCxnSpPr>
            <p:cNvPr id="28" name="Straight Connector 27">
              <a:extLst>
                <a:ext uri="{FF2B5EF4-FFF2-40B4-BE49-F238E27FC236}">
                  <a16:creationId xmlns:a16="http://schemas.microsoft.com/office/drawing/2014/main" id="{DA1C800E-C76A-442C-948C-9560B1EB674A}"/>
                </a:ext>
              </a:extLst>
            </p:cNvPr>
            <p:cNvCxnSpPr>
              <a:cxnSpLocks/>
            </p:cNvCxnSpPr>
            <p:nvPr/>
          </p:nvCxnSpPr>
          <p:spPr>
            <a:xfrm>
              <a:off x="4549991" y="4396430"/>
              <a:ext cx="288637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187269AF-0CE0-4D7D-84DD-FFA5336F8AAE}"/>
                </a:ext>
              </a:extLst>
            </p:cNvPr>
            <p:cNvGrpSpPr/>
            <p:nvPr/>
          </p:nvGrpSpPr>
          <p:grpSpPr>
            <a:xfrm>
              <a:off x="4744390" y="2102538"/>
              <a:ext cx="2331373" cy="1503288"/>
              <a:chOff x="4869524" y="1969229"/>
              <a:chExt cx="2331373" cy="1503288"/>
            </a:xfrm>
          </p:grpSpPr>
          <p:grpSp>
            <p:nvGrpSpPr>
              <p:cNvPr id="12" name="Group 11">
                <a:extLst>
                  <a:ext uri="{FF2B5EF4-FFF2-40B4-BE49-F238E27FC236}">
                    <a16:creationId xmlns:a16="http://schemas.microsoft.com/office/drawing/2014/main" id="{AC1366E0-1469-4894-BF65-38D5927C2182}"/>
                  </a:ext>
                </a:extLst>
              </p:cNvPr>
              <p:cNvGrpSpPr/>
              <p:nvPr/>
            </p:nvGrpSpPr>
            <p:grpSpPr>
              <a:xfrm>
                <a:off x="5730878" y="2636935"/>
                <a:ext cx="730244" cy="835582"/>
                <a:chOff x="5313471" y="3064228"/>
                <a:chExt cx="293794" cy="336175"/>
              </a:xfrm>
              <a:noFill/>
            </p:grpSpPr>
            <p:sp>
              <p:nvSpPr>
                <p:cNvPr id="41" name="Freeform 5">
                  <a:extLst>
                    <a:ext uri="{FF2B5EF4-FFF2-40B4-BE49-F238E27FC236}">
                      <a16:creationId xmlns:a16="http://schemas.microsoft.com/office/drawing/2014/main" id="{322DCD2F-640C-4361-853F-4FE80617D6D6}"/>
                    </a:ext>
                  </a:extLst>
                </p:cNvPr>
                <p:cNvSpPr>
                  <a:spLocks/>
                </p:cNvSpPr>
                <p:nvPr/>
              </p:nvSpPr>
              <p:spPr bwMode="auto">
                <a:xfrm>
                  <a:off x="5461446" y="3148272"/>
                  <a:ext cx="145819" cy="252131"/>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cap="flat">
                  <a:solidFill>
                    <a:schemeClr val="tx2"/>
                  </a:solidFill>
                  <a:bevel/>
                </a:ln>
                <a:extLst/>
              </p:spPr>
              <p:txBody>
                <a:bodyPr lIns="87867" tIns="43934" rIns="87867" bIns="43934"/>
                <a:lstStyle/>
                <a:p>
                  <a:pPr marL="0" marR="0" lvl="0" indent="0" algn="l" defTabSz="9133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6">
                  <a:extLst>
                    <a:ext uri="{FF2B5EF4-FFF2-40B4-BE49-F238E27FC236}">
                      <a16:creationId xmlns:a16="http://schemas.microsoft.com/office/drawing/2014/main" id="{30DBCBC5-F19F-430F-97FD-A551071C4D9D}"/>
                    </a:ext>
                  </a:extLst>
                </p:cNvPr>
                <p:cNvSpPr>
                  <a:spLocks/>
                </p:cNvSpPr>
                <p:nvPr/>
              </p:nvSpPr>
              <p:spPr bwMode="auto">
                <a:xfrm>
                  <a:off x="5313471" y="3148272"/>
                  <a:ext cx="147974" cy="252131"/>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cap="flat">
                  <a:solidFill>
                    <a:schemeClr val="tx2"/>
                  </a:solidFill>
                  <a:bevel/>
                </a:ln>
                <a:extLst/>
              </p:spPr>
              <p:txBody>
                <a:bodyPr lIns="87867" tIns="43934" rIns="87867" bIns="43934"/>
                <a:lstStyle/>
                <a:p>
                  <a:pPr marL="0" marR="0" lvl="0" indent="0" algn="l" defTabSz="9133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7">
                  <a:extLst>
                    <a:ext uri="{FF2B5EF4-FFF2-40B4-BE49-F238E27FC236}">
                      <a16:creationId xmlns:a16="http://schemas.microsoft.com/office/drawing/2014/main" id="{1DA39958-F8DC-4468-9223-E58236187494}"/>
                    </a:ext>
                  </a:extLst>
                </p:cNvPr>
                <p:cNvSpPr>
                  <a:spLocks/>
                </p:cNvSpPr>
                <p:nvPr/>
              </p:nvSpPr>
              <p:spPr bwMode="auto">
                <a:xfrm>
                  <a:off x="5313471" y="3064228"/>
                  <a:ext cx="293793" cy="169524"/>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cap="flat">
                  <a:solidFill>
                    <a:schemeClr val="tx2"/>
                  </a:solidFill>
                  <a:bevel/>
                </a:ln>
                <a:extLst/>
              </p:spPr>
              <p:txBody>
                <a:bodyPr lIns="87867" tIns="43934" rIns="87867" bIns="43934"/>
                <a:lstStyle/>
                <a:p>
                  <a:pPr marL="0" marR="0" lvl="0" indent="0" algn="l" defTabSz="9133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4" name="graph_4" title="Icon of a pie chart">
                <a:extLst>
                  <a:ext uri="{FF2B5EF4-FFF2-40B4-BE49-F238E27FC236}">
                    <a16:creationId xmlns:a16="http://schemas.microsoft.com/office/drawing/2014/main" id="{9D567842-7155-4462-91C8-F14249D030DA}"/>
                  </a:ext>
                </a:extLst>
              </p:cNvPr>
              <p:cNvSpPr>
                <a:spLocks noChangeAspect="1" noEditPoints="1"/>
              </p:cNvSpPr>
              <p:nvPr/>
            </p:nvSpPr>
            <p:spPr bwMode="auto">
              <a:xfrm>
                <a:off x="6833620" y="2981269"/>
                <a:ext cx="367277" cy="36576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Relationship_F003" title="Icon of three boxes connected by lines">
                <a:extLst>
                  <a:ext uri="{FF2B5EF4-FFF2-40B4-BE49-F238E27FC236}">
                    <a16:creationId xmlns:a16="http://schemas.microsoft.com/office/drawing/2014/main" id="{3D90EE94-D8CA-46F5-B701-BBBCA1656C2A}"/>
                  </a:ext>
                </a:extLst>
              </p:cNvPr>
              <p:cNvSpPr>
                <a:spLocks noChangeAspect="1" noEditPoints="1"/>
              </p:cNvSpPr>
              <p:nvPr/>
            </p:nvSpPr>
            <p:spPr bwMode="auto">
              <a:xfrm>
                <a:off x="4869524" y="2981269"/>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BarChartVertical_E9EC" title="Icon of a vertical bar graph">
                <a:extLst>
                  <a:ext uri="{FF2B5EF4-FFF2-40B4-BE49-F238E27FC236}">
                    <a16:creationId xmlns:a16="http://schemas.microsoft.com/office/drawing/2014/main" id="{903BCCBC-3231-4FED-B775-D4E42B4BA137}"/>
                  </a:ext>
                </a:extLst>
              </p:cNvPr>
              <p:cNvSpPr>
                <a:spLocks noChangeAspect="1" noEditPoints="1"/>
              </p:cNvSpPr>
              <p:nvPr/>
            </p:nvSpPr>
            <p:spPr bwMode="auto">
              <a:xfrm>
                <a:off x="5913163" y="1969229"/>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51" name="Straight Arrow Connector 50">
                <a:extLst>
                  <a:ext uri="{FF2B5EF4-FFF2-40B4-BE49-F238E27FC236}">
                    <a16:creationId xmlns:a16="http://schemas.microsoft.com/office/drawing/2014/main" id="{D933F925-A8C8-497A-91CC-2F8973840DEF}"/>
                  </a:ext>
                </a:extLst>
              </p:cNvPr>
              <p:cNvCxnSpPr>
                <a:cxnSpLocks/>
              </p:cNvCxnSpPr>
              <p:nvPr/>
            </p:nvCxnSpPr>
            <p:spPr>
              <a:xfrm flipV="1">
                <a:off x="6096000" y="2410428"/>
                <a:ext cx="0" cy="452780"/>
              </a:xfrm>
              <a:prstGeom prst="straightConnector1">
                <a:avLst/>
              </a:prstGeom>
              <a:ln w="19050">
                <a:solidFill>
                  <a:schemeClr val="accent1"/>
                </a:solidFill>
                <a:prstDash val="sysDot"/>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3ECB7EB-6806-451A-A46E-400B467BF6D0}"/>
                  </a:ext>
                </a:extLst>
              </p:cNvPr>
              <p:cNvCxnSpPr>
                <a:cxnSpLocks/>
              </p:cNvCxnSpPr>
              <p:nvPr/>
            </p:nvCxnSpPr>
            <p:spPr>
              <a:xfrm rot="16200000" flipV="1">
                <a:off x="5648315" y="2937760"/>
                <a:ext cx="0" cy="452780"/>
              </a:xfrm>
              <a:prstGeom prst="straightConnector1">
                <a:avLst/>
              </a:prstGeom>
              <a:ln w="19050">
                <a:solidFill>
                  <a:schemeClr val="accent1"/>
                </a:solidFill>
                <a:prstDash val="sysDot"/>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EF60087-4F09-4851-9733-12A5492A8D71}"/>
                  </a:ext>
                </a:extLst>
              </p:cNvPr>
              <p:cNvCxnSpPr>
                <a:cxnSpLocks/>
              </p:cNvCxnSpPr>
              <p:nvPr/>
            </p:nvCxnSpPr>
            <p:spPr>
              <a:xfrm rot="5400000" flipH="1" flipV="1">
                <a:off x="6505227" y="2937759"/>
                <a:ext cx="0" cy="452780"/>
              </a:xfrm>
              <a:prstGeom prst="straightConnector1">
                <a:avLst/>
              </a:prstGeom>
              <a:ln w="19050">
                <a:solidFill>
                  <a:schemeClr val="accent1"/>
                </a:solidFill>
                <a:prstDash val="sysDot"/>
                <a:headEnd type="none" w="lg" len="med"/>
                <a:tailEnd type="arrow"/>
              </a:ln>
            </p:spPr>
            <p:style>
              <a:lnRef idx="1">
                <a:schemeClr val="accent1"/>
              </a:lnRef>
              <a:fillRef idx="0">
                <a:schemeClr val="accent1"/>
              </a:fillRef>
              <a:effectRef idx="0">
                <a:schemeClr val="accent1"/>
              </a:effectRef>
              <a:fontRef idx="minor">
                <a:schemeClr val="tx1"/>
              </a:fontRef>
            </p:style>
          </p:cxnSp>
        </p:grpSp>
      </p:grpSp>
      <p:grpSp>
        <p:nvGrpSpPr>
          <p:cNvPr id="100" name="Group 99">
            <a:extLst>
              <a:ext uri="{FF2B5EF4-FFF2-40B4-BE49-F238E27FC236}">
                <a16:creationId xmlns:a16="http://schemas.microsoft.com/office/drawing/2014/main" id="{80A4D78F-19BA-4C51-BCE9-9F284A0A6E52}"/>
              </a:ext>
            </a:extLst>
          </p:cNvPr>
          <p:cNvGrpSpPr/>
          <p:nvPr/>
        </p:nvGrpSpPr>
        <p:grpSpPr>
          <a:xfrm>
            <a:off x="8359442" y="2588870"/>
            <a:ext cx="3487706" cy="2896864"/>
            <a:chOff x="8359442" y="2588870"/>
            <a:chExt cx="3487706" cy="2896864"/>
          </a:xfrm>
        </p:grpSpPr>
        <p:sp>
          <p:nvSpPr>
            <p:cNvPr id="23" name="TextBox 22">
              <a:extLst>
                <a:ext uri="{FF2B5EF4-FFF2-40B4-BE49-F238E27FC236}">
                  <a16:creationId xmlns:a16="http://schemas.microsoft.com/office/drawing/2014/main" id="{73BE6473-C66E-4551-B5CD-E4D9CF814D1B}"/>
                </a:ext>
              </a:extLst>
            </p:cNvPr>
            <p:cNvSpPr txBox="1"/>
            <p:nvPr/>
          </p:nvSpPr>
          <p:spPr>
            <a:xfrm>
              <a:off x="8359443" y="4578563"/>
              <a:ext cx="3487705" cy="907171"/>
            </a:xfrm>
            <a:prstGeom prst="rect">
              <a:avLst/>
            </a:prstGeom>
            <a:noFill/>
          </p:spPr>
          <p:txBody>
            <a:bodyPr wrap="square" lIns="0" rtlCol="0">
              <a:spAutoFit/>
            </a:bodyPr>
            <a:lstStyle/>
            <a:p>
              <a:pPr marL="0" marR="0" lvl="0" indent="0" algn="l" defTabSz="914225" rtl="0" eaLnBrk="1" fontAlgn="auto" latinLnBrk="0" hangingPunct="1">
                <a:lnSpc>
                  <a:spcPct val="100000"/>
                </a:lnSpc>
                <a:spcBef>
                  <a:spcPts val="150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Rich ecosystem of popular DevOps, issue management, SIEM, and ITSM tools</a:t>
              </a:r>
            </a:p>
          </p:txBody>
        </p:sp>
        <p:sp>
          <p:nvSpPr>
            <p:cNvPr id="26" name="TextBox 25">
              <a:extLst>
                <a:ext uri="{FF2B5EF4-FFF2-40B4-BE49-F238E27FC236}">
                  <a16:creationId xmlns:a16="http://schemas.microsoft.com/office/drawing/2014/main" id="{CABD8646-3035-4850-B148-FD27FCB6BC17}"/>
                </a:ext>
              </a:extLst>
            </p:cNvPr>
            <p:cNvSpPr txBox="1"/>
            <p:nvPr/>
          </p:nvSpPr>
          <p:spPr>
            <a:xfrm>
              <a:off x="8359442" y="3766077"/>
              <a:ext cx="3081351" cy="594314"/>
            </a:xfrm>
            <a:prstGeom prst="rect">
              <a:avLst/>
            </a:prstGeom>
            <a:noFill/>
          </p:spPr>
          <p:txBody>
            <a:bodyPr wrap="square" lIns="0" tIns="143407" rIns="179259" bIns="143407" rtlCol="0" anchor="b">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2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Workflow Integrations</a:t>
              </a:r>
            </a:p>
          </p:txBody>
        </p:sp>
        <p:cxnSp>
          <p:nvCxnSpPr>
            <p:cNvPr id="29" name="Straight Connector 28">
              <a:extLst>
                <a:ext uri="{FF2B5EF4-FFF2-40B4-BE49-F238E27FC236}">
                  <a16:creationId xmlns:a16="http://schemas.microsoft.com/office/drawing/2014/main" id="{905C6C7B-BDEB-4AD1-844F-CFD7CCC6967B}"/>
                </a:ext>
              </a:extLst>
            </p:cNvPr>
            <p:cNvCxnSpPr>
              <a:cxnSpLocks/>
            </p:cNvCxnSpPr>
            <p:nvPr/>
          </p:nvCxnSpPr>
          <p:spPr>
            <a:xfrm>
              <a:off x="8377560" y="4394714"/>
              <a:ext cx="274320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DD98037E-FD25-45B1-A895-354961A59814}"/>
                </a:ext>
              </a:extLst>
            </p:cNvPr>
            <p:cNvGrpSpPr/>
            <p:nvPr/>
          </p:nvGrpSpPr>
          <p:grpSpPr>
            <a:xfrm>
              <a:off x="8494676" y="2588870"/>
              <a:ext cx="2223045" cy="780540"/>
              <a:chOff x="8777522" y="2486181"/>
              <a:chExt cx="2223045" cy="780540"/>
            </a:xfrm>
          </p:grpSpPr>
          <p:sp>
            <p:nvSpPr>
              <p:cNvPr id="56" name="Org_ECA6" title="Icon of three boxes in a bracket chart">
                <a:extLst>
                  <a:ext uri="{FF2B5EF4-FFF2-40B4-BE49-F238E27FC236}">
                    <a16:creationId xmlns:a16="http://schemas.microsoft.com/office/drawing/2014/main" id="{DEC5F1A2-0D2A-48B3-8161-2BC4824520FF}"/>
                  </a:ext>
                </a:extLst>
              </p:cNvPr>
              <p:cNvSpPr>
                <a:spLocks noChangeAspect="1" noEditPoints="1"/>
              </p:cNvSpPr>
              <p:nvPr/>
            </p:nvSpPr>
            <p:spPr bwMode="auto">
              <a:xfrm>
                <a:off x="8777522" y="2486181"/>
                <a:ext cx="780160" cy="78054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Org_ECA6" title="Icon of three boxes in a bracket chart">
                <a:extLst>
                  <a:ext uri="{FF2B5EF4-FFF2-40B4-BE49-F238E27FC236}">
                    <a16:creationId xmlns:a16="http://schemas.microsoft.com/office/drawing/2014/main" id="{A7716647-1A43-48CC-9197-F032C7F9D9B5}"/>
                  </a:ext>
                </a:extLst>
              </p:cNvPr>
              <p:cNvSpPr>
                <a:spLocks noChangeAspect="1" noEditPoints="1"/>
              </p:cNvSpPr>
              <p:nvPr/>
            </p:nvSpPr>
            <p:spPr bwMode="auto">
              <a:xfrm>
                <a:off x="10220407" y="2486181"/>
                <a:ext cx="780160" cy="78054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11BEC421-D2F0-46F5-9C1F-D3BFBA04E594}"/>
                  </a:ext>
                </a:extLst>
              </p:cNvPr>
              <p:cNvCxnSpPr>
                <a:cxnSpLocks/>
              </p:cNvCxnSpPr>
              <p:nvPr/>
            </p:nvCxnSpPr>
            <p:spPr>
              <a:xfrm>
                <a:off x="9461331" y="2607707"/>
                <a:ext cx="855427" cy="0"/>
              </a:xfrm>
              <a:prstGeom prst="straightConnector1">
                <a:avLst/>
              </a:prstGeom>
              <a:ln w="19050">
                <a:solidFill>
                  <a:schemeClr val="accent1"/>
                </a:solidFill>
                <a:prstDash val="sysDot"/>
                <a:headEnd type="arrow" w="med" len="med"/>
                <a:tailEnd type="arrow"/>
              </a:ln>
            </p:spPr>
            <p:style>
              <a:lnRef idx="1">
                <a:schemeClr val="accent1"/>
              </a:lnRef>
              <a:fillRef idx="0">
                <a:schemeClr val="accent1"/>
              </a:fillRef>
              <a:effectRef idx="0">
                <a:schemeClr val="accent1"/>
              </a:effectRef>
              <a:fontRef idx="minor">
                <a:schemeClr val="tx1"/>
              </a:fontRef>
            </p:style>
          </p:cxnSp>
        </p:grpSp>
      </p:grpSp>
      <p:grpSp>
        <p:nvGrpSpPr>
          <p:cNvPr id="98" name="Group 97">
            <a:extLst>
              <a:ext uri="{FF2B5EF4-FFF2-40B4-BE49-F238E27FC236}">
                <a16:creationId xmlns:a16="http://schemas.microsoft.com/office/drawing/2014/main" id="{ADC51D4B-C024-4709-AEAD-55CBD1BC2F8F}"/>
              </a:ext>
            </a:extLst>
          </p:cNvPr>
          <p:cNvGrpSpPr/>
          <p:nvPr/>
        </p:nvGrpSpPr>
        <p:grpSpPr>
          <a:xfrm>
            <a:off x="585446" y="2250396"/>
            <a:ext cx="3093135" cy="3235338"/>
            <a:chOff x="414640" y="2250396"/>
            <a:chExt cx="3093135" cy="3235338"/>
          </a:xfrm>
        </p:grpSpPr>
        <p:sp>
          <p:nvSpPr>
            <p:cNvPr id="22" name="TextBox 21">
              <a:extLst>
                <a:ext uri="{FF2B5EF4-FFF2-40B4-BE49-F238E27FC236}">
                  <a16:creationId xmlns:a16="http://schemas.microsoft.com/office/drawing/2014/main" id="{9E4C217C-5453-477C-8114-4AECCAB490A8}"/>
                </a:ext>
              </a:extLst>
            </p:cNvPr>
            <p:cNvSpPr txBox="1"/>
            <p:nvPr/>
          </p:nvSpPr>
          <p:spPr>
            <a:xfrm>
              <a:off x="426424" y="4578563"/>
              <a:ext cx="2714836" cy="907171"/>
            </a:xfrm>
            <a:prstGeom prst="rect">
              <a:avLst/>
            </a:prstGeom>
            <a:noFill/>
          </p:spPr>
          <p:txBody>
            <a:bodyPr wrap="square" lIns="0" rtlCol="0">
              <a:spAutoFit/>
            </a:bodyPr>
            <a:lstStyle/>
            <a:p>
              <a:pPr marL="0" marR="0" lvl="0" indent="0" algn="l" defTabSz="914225" rtl="0" eaLnBrk="1" fontAlgn="auto" latinLnBrk="0" hangingPunct="1">
                <a:lnSpc>
                  <a:spcPct val="100000"/>
                </a:lnSpc>
                <a:spcBef>
                  <a:spcPts val="150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 common platform for all metrics, logs and other monitoring telemetry</a:t>
              </a:r>
            </a:p>
          </p:txBody>
        </p:sp>
        <p:sp>
          <p:nvSpPr>
            <p:cNvPr id="24" name="TextBox 23">
              <a:extLst>
                <a:ext uri="{FF2B5EF4-FFF2-40B4-BE49-F238E27FC236}">
                  <a16:creationId xmlns:a16="http://schemas.microsoft.com/office/drawing/2014/main" id="{EA5F25B3-D609-4D9A-A3CA-B1979DFA1B42}"/>
                </a:ext>
              </a:extLst>
            </p:cNvPr>
            <p:cNvSpPr txBox="1"/>
            <p:nvPr/>
          </p:nvSpPr>
          <p:spPr>
            <a:xfrm>
              <a:off x="426424" y="3770321"/>
              <a:ext cx="3081351" cy="594314"/>
            </a:xfrm>
            <a:prstGeom prst="rect">
              <a:avLst/>
            </a:prstGeom>
            <a:noFill/>
          </p:spPr>
          <p:txBody>
            <a:bodyPr wrap="square" lIns="0" tIns="143407" rIns="179259" bIns="143407" rtlCol="0" anchor="b">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2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Unified Monitoring</a:t>
              </a:r>
            </a:p>
          </p:txBody>
        </p:sp>
        <p:cxnSp>
          <p:nvCxnSpPr>
            <p:cNvPr id="27" name="Straight Connector 26">
              <a:extLst>
                <a:ext uri="{FF2B5EF4-FFF2-40B4-BE49-F238E27FC236}">
                  <a16:creationId xmlns:a16="http://schemas.microsoft.com/office/drawing/2014/main" id="{B21CDF79-7FB2-487F-9CBC-3E37A8782BD8}"/>
                </a:ext>
              </a:extLst>
            </p:cNvPr>
            <p:cNvCxnSpPr>
              <a:cxnSpLocks/>
            </p:cNvCxnSpPr>
            <p:nvPr/>
          </p:nvCxnSpPr>
          <p:spPr>
            <a:xfrm>
              <a:off x="426424" y="4396430"/>
              <a:ext cx="274320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7ECB865C-401A-42F2-B8AF-0FD632DD4C9E}"/>
                </a:ext>
              </a:extLst>
            </p:cNvPr>
            <p:cNvGrpSpPr/>
            <p:nvPr/>
          </p:nvGrpSpPr>
          <p:grpSpPr>
            <a:xfrm>
              <a:off x="414640" y="2250396"/>
              <a:ext cx="2502524" cy="1369979"/>
              <a:chOff x="414640" y="2102538"/>
              <a:chExt cx="2502524" cy="1369979"/>
            </a:xfrm>
          </p:grpSpPr>
          <p:grpSp>
            <p:nvGrpSpPr>
              <p:cNvPr id="5" name="Group 4">
                <a:extLst>
                  <a:ext uri="{FF2B5EF4-FFF2-40B4-BE49-F238E27FC236}">
                    <a16:creationId xmlns:a16="http://schemas.microsoft.com/office/drawing/2014/main" id="{99207B4F-9E30-4336-91F8-2E402BE43C30}"/>
                  </a:ext>
                </a:extLst>
              </p:cNvPr>
              <p:cNvGrpSpPr/>
              <p:nvPr/>
            </p:nvGrpSpPr>
            <p:grpSpPr>
              <a:xfrm>
                <a:off x="722716" y="2336422"/>
                <a:ext cx="1886370" cy="747947"/>
                <a:chOff x="879052" y="2315853"/>
                <a:chExt cx="1886370" cy="747947"/>
              </a:xfrm>
            </p:grpSpPr>
            <p:grpSp>
              <p:nvGrpSpPr>
                <p:cNvPr id="16" name="Group 15">
                  <a:extLst>
                    <a:ext uri="{FF2B5EF4-FFF2-40B4-BE49-F238E27FC236}">
                      <a16:creationId xmlns:a16="http://schemas.microsoft.com/office/drawing/2014/main" id="{4E47A993-7660-4389-A05F-EA259C71BF39}"/>
                    </a:ext>
                  </a:extLst>
                </p:cNvPr>
                <p:cNvGrpSpPr/>
                <p:nvPr/>
              </p:nvGrpSpPr>
              <p:grpSpPr>
                <a:xfrm>
                  <a:off x="879052" y="2315853"/>
                  <a:ext cx="720337" cy="747947"/>
                  <a:chOff x="4783808" y="2346746"/>
                  <a:chExt cx="734781" cy="762945"/>
                </a:xfrm>
              </p:grpSpPr>
              <p:sp>
                <p:nvSpPr>
                  <p:cNvPr id="30" name="TextBox 29">
                    <a:extLst>
                      <a:ext uri="{FF2B5EF4-FFF2-40B4-BE49-F238E27FC236}">
                        <a16:creationId xmlns:a16="http://schemas.microsoft.com/office/drawing/2014/main" id="{4D18D54F-F79A-4E9B-9C18-EBCBBF4B7FDD}"/>
                      </a:ext>
                    </a:extLst>
                  </p:cNvPr>
                  <p:cNvSpPr txBox="1"/>
                  <p:nvPr/>
                </p:nvSpPr>
                <p:spPr>
                  <a:xfrm>
                    <a:off x="4820952" y="2526117"/>
                    <a:ext cx="660493" cy="350796"/>
                  </a:xfrm>
                  <a:prstGeom prst="rect">
                    <a:avLst/>
                  </a:prstGeom>
                  <a:noFill/>
                </p:spPr>
                <p:txBody>
                  <a:bodyPr wrap="none" lIns="89642" tIns="89642" rIns="89642" bIns="89642"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Semibold"/>
                        <a:ea typeface="+mn-ea"/>
                        <a:cs typeface="+mn-cs"/>
                      </a:rPr>
                      <a:t>Metrics</a:t>
                    </a:r>
                  </a:p>
                </p:txBody>
              </p:sp>
              <p:sp>
                <p:nvSpPr>
                  <p:cNvPr id="31" name="Cylinder 30">
                    <a:extLst>
                      <a:ext uri="{FF2B5EF4-FFF2-40B4-BE49-F238E27FC236}">
                        <a16:creationId xmlns:a16="http://schemas.microsoft.com/office/drawing/2014/main" id="{17E86B46-D05F-497D-9219-813BD3E3A4CE}"/>
                      </a:ext>
                    </a:extLst>
                  </p:cNvPr>
                  <p:cNvSpPr/>
                  <p:nvPr/>
                </p:nvSpPr>
                <p:spPr bwMode="auto">
                  <a:xfrm>
                    <a:off x="4783808" y="2346746"/>
                    <a:ext cx="734781" cy="762945"/>
                  </a:xfrm>
                  <a:prstGeom prst="can">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9BA7B90-E24C-43D1-BBFB-680E94A62F0F}"/>
                    </a:ext>
                  </a:extLst>
                </p:cNvPr>
                <p:cNvGrpSpPr/>
                <p:nvPr/>
              </p:nvGrpSpPr>
              <p:grpSpPr>
                <a:xfrm>
                  <a:off x="2045085" y="2315853"/>
                  <a:ext cx="720337" cy="747947"/>
                  <a:chOff x="4783809" y="3630261"/>
                  <a:chExt cx="734781" cy="762945"/>
                </a:xfrm>
              </p:grpSpPr>
              <p:sp>
                <p:nvSpPr>
                  <p:cNvPr id="19" name="TextBox 18">
                    <a:extLst>
                      <a:ext uri="{FF2B5EF4-FFF2-40B4-BE49-F238E27FC236}">
                        <a16:creationId xmlns:a16="http://schemas.microsoft.com/office/drawing/2014/main" id="{C4752B47-740A-48AD-B40C-7D59E29A674B}"/>
                      </a:ext>
                    </a:extLst>
                  </p:cNvPr>
                  <p:cNvSpPr txBox="1"/>
                  <p:nvPr/>
                </p:nvSpPr>
                <p:spPr>
                  <a:xfrm>
                    <a:off x="4949309" y="3801850"/>
                    <a:ext cx="403774" cy="350796"/>
                  </a:xfrm>
                  <a:prstGeom prst="rect">
                    <a:avLst/>
                  </a:prstGeom>
                  <a:noFill/>
                </p:spPr>
                <p:txBody>
                  <a:bodyPr wrap="none" lIns="89642" tIns="89642" rIns="89642" bIns="89642"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Semibold"/>
                        <a:ea typeface="+mn-ea"/>
                        <a:cs typeface="+mn-cs"/>
                      </a:rPr>
                      <a:t>Log</a:t>
                    </a:r>
                  </a:p>
                </p:txBody>
              </p:sp>
              <p:sp>
                <p:nvSpPr>
                  <p:cNvPr id="20" name="Cylinder 19">
                    <a:extLst>
                      <a:ext uri="{FF2B5EF4-FFF2-40B4-BE49-F238E27FC236}">
                        <a16:creationId xmlns:a16="http://schemas.microsoft.com/office/drawing/2014/main" id="{28117338-EE2A-4381-AD6D-2291B0C9E389}"/>
                      </a:ext>
                    </a:extLst>
                  </p:cNvPr>
                  <p:cNvSpPr/>
                  <p:nvPr/>
                </p:nvSpPr>
                <p:spPr bwMode="auto">
                  <a:xfrm>
                    <a:off x="4783808" y="3630261"/>
                    <a:ext cx="734781" cy="762945"/>
                  </a:xfrm>
                  <a:prstGeom prst="can">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8" name="Group 77">
                <a:extLst>
                  <a:ext uri="{FF2B5EF4-FFF2-40B4-BE49-F238E27FC236}">
                    <a16:creationId xmlns:a16="http://schemas.microsoft.com/office/drawing/2014/main" id="{E5381A7B-D8D0-4E9A-BD8D-C57BBC2C2E14}"/>
                  </a:ext>
                </a:extLst>
              </p:cNvPr>
              <p:cNvGrpSpPr/>
              <p:nvPr/>
            </p:nvGrpSpPr>
            <p:grpSpPr>
              <a:xfrm rot="10800000">
                <a:off x="414640" y="2102538"/>
                <a:ext cx="2502524" cy="1235022"/>
                <a:chOff x="5495147" y="2105477"/>
                <a:chExt cx="3516773" cy="1225371"/>
              </a:xfrm>
            </p:grpSpPr>
            <p:cxnSp>
              <p:nvCxnSpPr>
                <p:cNvPr id="88" name="Straight Connector 87">
                  <a:extLst>
                    <a:ext uri="{FF2B5EF4-FFF2-40B4-BE49-F238E27FC236}">
                      <a16:creationId xmlns:a16="http://schemas.microsoft.com/office/drawing/2014/main" id="{0CE3688B-8673-4E18-BDC0-C296E82BDA98}"/>
                    </a:ext>
                  </a:extLst>
                </p:cNvPr>
                <p:cNvCxnSpPr>
                  <a:cxnSpLocks/>
                </p:cNvCxnSpPr>
                <p:nvPr/>
              </p:nvCxnSpPr>
              <p:spPr>
                <a:xfrm>
                  <a:off x="8023118" y="2105477"/>
                  <a:ext cx="988802" cy="0"/>
                </a:xfrm>
                <a:prstGeom prst="line">
                  <a:avLst/>
                </a:prstGeom>
                <a:ln w="19050">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2F4380B-4BBE-4D64-9513-D3CA027EE0B9}"/>
                    </a:ext>
                  </a:extLst>
                </p:cNvPr>
                <p:cNvCxnSpPr>
                  <a:cxnSpLocks/>
                </p:cNvCxnSpPr>
                <p:nvPr/>
              </p:nvCxnSpPr>
              <p:spPr>
                <a:xfrm>
                  <a:off x="5495147" y="2105478"/>
                  <a:ext cx="930673" cy="0"/>
                </a:xfrm>
                <a:prstGeom prst="line">
                  <a:avLst/>
                </a:prstGeom>
                <a:ln w="19050">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E4C5ACD-8457-4B6D-BD20-6C9C093C2E32}"/>
                    </a:ext>
                  </a:extLst>
                </p:cNvPr>
                <p:cNvCxnSpPr>
                  <a:cxnSpLocks/>
                </p:cNvCxnSpPr>
                <p:nvPr/>
              </p:nvCxnSpPr>
              <p:spPr>
                <a:xfrm>
                  <a:off x="5495147" y="3330848"/>
                  <a:ext cx="3516773" cy="0"/>
                </a:xfrm>
                <a:prstGeom prst="line">
                  <a:avLst/>
                </a:prstGeom>
                <a:ln w="19050">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3D00478-5230-443B-97F0-CFB6F2B796AC}"/>
                    </a:ext>
                  </a:extLst>
                </p:cNvPr>
                <p:cNvCxnSpPr>
                  <a:cxnSpLocks/>
                </p:cNvCxnSpPr>
                <p:nvPr/>
              </p:nvCxnSpPr>
              <p:spPr>
                <a:xfrm>
                  <a:off x="9011920" y="2105477"/>
                  <a:ext cx="0" cy="1225371"/>
                </a:xfrm>
                <a:prstGeom prst="line">
                  <a:avLst/>
                </a:prstGeom>
                <a:ln w="19050">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84E5F43-20FB-47BF-943B-97566C2BB921}"/>
                    </a:ext>
                  </a:extLst>
                </p:cNvPr>
                <p:cNvCxnSpPr>
                  <a:cxnSpLocks/>
                </p:cNvCxnSpPr>
                <p:nvPr/>
              </p:nvCxnSpPr>
              <p:spPr>
                <a:xfrm>
                  <a:off x="5495148" y="2105478"/>
                  <a:ext cx="0" cy="1217113"/>
                </a:xfrm>
                <a:prstGeom prst="line">
                  <a:avLst/>
                </a:prstGeom>
                <a:ln w="19050">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4931E05B-6620-466A-AB92-8B8CB375C499}"/>
                  </a:ext>
                </a:extLst>
              </p:cNvPr>
              <p:cNvSpPr txBox="1"/>
              <p:nvPr/>
            </p:nvSpPr>
            <p:spPr>
              <a:xfrm>
                <a:off x="973852" y="3191948"/>
                <a:ext cx="1384098" cy="280569"/>
              </a:xfrm>
              <a:prstGeom prst="rect">
                <a:avLst/>
              </a:prstGeom>
              <a:solidFill>
                <a:schemeClr val="bg2"/>
              </a:solidFill>
            </p:spPr>
            <p:txBody>
              <a:bodyPr wrap="none" lIns="91440" tIns="44821" rIns="91440" bIns="44821"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0D0D0D"/>
                    </a:solidFill>
                    <a:effectLst/>
                    <a:uLnTx/>
                    <a:uFillTx/>
                    <a:latin typeface="Segoe UI Semibold"/>
                    <a:ea typeface="+mn-ea"/>
                    <a:cs typeface="+mn-cs"/>
                  </a:rPr>
                  <a:t>Common Store</a:t>
                </a:r>
              </a:p>
            </p:txBody>
          </p:sp>
        </p:grpSp>
      </p:grpSp>
      <p:sp>
        <p:nvSpPr>
          <p:cNvPr id="102" name="TextBox 101">
            <a:extLst>
              <a:ext uri="{FF2B5EF4-FFF2-40B4-BE49-F238E27FC236}">
                <a16:creationId xmlns:a16="http://schemas.microsoft.com/office/drawing/2014/main" id="{94EEF2C9-CCBD-44AA-B0A6-87E51DB6040D}"/>
              </a:ext>
            </a:extLst>
          </p:cNvPr>
          <p:cNvSpPr txBox="1"/>
          <p:nvPr/>
        </p:nvSpPr>
        <p:spPr>
          <a:xfrm>
            <a:off x="588263" y="1052310"/>
            <a:ext cx="10608804" cy="433965"/>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Full observability for your infrastructure, app and network</a:t>
            </a:r>
          </a:p>
        </p:txBody>
      </p:sp>
      <p:pic>
        <p:nvPicPr>
          <p:cNvPr id="49" name="Picture 4" descr="Azure Monitor">
            <a:extLst>
              <a:ext uri="{FF2B5EF4-FFF2-40B4-BE49-F238E27FC236}">
                <a16:creationId xmlns:a16="http://schemas.microsoft.com/office/drawing/2014/main" id="{93BF602F-7CD4-4D3F-84DB-F9C6FCC80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16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750" fill="hold"/>
                                        <p:tgtEl>
                                          <p:spTgt spid="98"/>
                                        </p:tgtEl>
                                        <p:attrNameLst>
                                          <p:attrName>ppt_x</p:attrName>
                                        </p:attrNameLst>
                                      </p:cBhvr>
                                      <p:tavLst>
                                        <p:tav tm="0">
                                          <p:val>
                                            <p:strVal val="#ppt_x"/>
                                          </p:val>
                                        </p:tav>
                                        <p:tav tm="100000">
                                          <p:val>
                                            <p:strVal val="#ppt_x"/>
                                          </p:val>
                                        </p:tav>
                                      </p:tavLst>
                                    </p:anim>
                                    <p:anim calcmode="lin" valueType="num">
                                      <p:cBhvr additive="base">
                                        <p:cTn id="8" dur="750" fill="hold"/>
                                        <p:tgtEl>
                                          <p:spTgt spid="9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9"/>
                                        </p:tgtEl>
                                        <p:attrNameLst>
                                          <p:attrName>style.visibility</p:attrName>
                                        </p:attrNameLst>
                                      </p:cBhvr>
                                      <p:to>
                                        <p:strVal val="visible"/>
                                      </p:to>
                                    </p:set>
                                    <p:anim calcmode="lin" valueType="num">
                                      <p:cBhvr additive="base">
                                        <p:cTn id="11" dur="750" fill="hold"/>
                                        <p:tgtEl>
                                          <p:spTgt spid="99"/>
                                        </p:tgtEl>
                                        <p:attrNameLst>
                                          <p:attrName>ppt_x</p:attrName>
                                        </p:attrNameLst>
                                      </p:cBhvr>
                                      <p:tavLst>
                                        <p:tav tm="0">
                                          <p:val>
                                            <p:strVal val="#ppt_x"/>
                                          </p:val>
                                        </p:tav>
                                        <p:tav tm="100000">
                                          <p:val>
                                            <p:strVal val="#ppt_x"/>
                                          </p:val>
                                        </p:tav>
                                      </p:tavLst>
                                    </p:anim>
                                    <p:anim calcmode="lin" valueType="num">
                                      <p:cBhvr additive="base">
                                        <p:cTn id="12" dur="750" fill="hold"/>
                                        <p:tgtEl>
                                          <p:spTgt spid="99"/>
                                        </p:tgtEl>
                                        <p:attrNameLst>
                                          <p:attrName>ppt_y</p:attrName>
                                        </p:attrNameLst>
                                      </p:cBhvr>
                                      <p:tavLst>
                                        <p:tav tm="0">
                                          <p:val>
                                            <p:strVal val="1+#ppt_h/2"/>
                                          </p:val>
                                        </p:tav>
                                        <p:tav tm="100000">
                                          <p:val>
                                            <p:strVal val="#ppt_y"/>
                                          </p:val>
                                        </p:tav>
                                      </p:tavLst>
                                    </p:anim>
                                  </p:childTnLst>
                                </p:cTn>
                              </p:par>
                              <p:par>
                                <p:cTn id="13" presetID="22" presetClass="entr" presetSubtype="4" fill="hold" nodeType="withEffect">
                                  <p:stCondLst>
                                    <p:cond delay="50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par>
                                <p:cTn id="16" presetID="2" presetClass="entr" presetSubtype="4" decel="100000" fill="hold" nodeType="withEffect">
                                  <p:stCondLst>
                                    <p:cond delay="500"/>
                                  </p:stCondLst>
                                  <p:childTnLst>
                                    <p:set>
                                      <p:cBhvr>
                                        <p:cTn id="17" dur="1" fill="hold">
                                          <p:stCondLst>
                                            <p:cond delay="0"/>
                                          </p:stCondLst>
                                        </p:cTn>
                                        <p:tgtEl>
                                          <p:spTgt spid="100"/>
                                        </p:tgtEl>
                                        <p:attrNameLst>
                                          <p:attrName>style.visibility</p:attrName>
                                        </p:attrNameLst>
                                      </p:cBhvr>
                                      <p:to>
                                        <p:strVal val="visible"/>
                                      </p:to>
                                    </p:set>
                                    <p:anim calcmode="lin" valueType="num">
                                      <p:cBhvr additive="base">
                                        <p:cTn id="18" dur="750" fill="hold"/>
                                        <p:tgtEl>
                                          <p:spTgt spid="100"/>
                                        </p:tgtEl>
                                        <p:attrNameLst>
                                          <p:attrName>ppt_x</p:attrName>
                                        </p:attrNameLst>
                                      </p:cBhvr>
                                      <p:tavLst>
                                        <p:tav tm="0">
                                          <p:val>
                                            <p:strVal val="#ppt_x"/>
                                          </p:val>
                                        </p:tav>
                                        <p:tav tm="100000">
                                          <p:val>
                                            <p:strVal val="#ppt_x"/>
                                          </p:val>
                                        </p:tav>
                                      </p:tavLst>
                                    </p:anim>
                                    <p:anim calcmode="lin" valueType="num">
                                      <p:cBhvr additive="base">
                                        <p:cTn id="19" dur="750" fill="hold"/>
                                        <p:tgtEl>
                                          <p:spTgt spid="100"/>
                                        </p:tgtEl>
                                        <p:attrNameLst>
                                          <p:attrName>ppt_y</p:attrName>
                                        </p:attrNameLst>
                                      </p:cBhvr>
                                      <p:tavLst>
                                        <p:tav tm="0">
                                          <p:val>
                                            <p:strVal val="1+#ppt_h/2"/>
                                          </p:val>
                                        </p:tav>
                                        <p:tav tm="100000">
                                          <p:val>
                                            <p:strVal val="#ppt_y"/>
                                          </p:val>
                                        </p:tav>
                                      </p:tavLst>
                                    </p:anim>
                                  </p:childTnLst>
                                </p:cTn>
                              </p:par>
                              <p:par>
                                <p:cTn id="20" presetID="22" presetClass="entr" presetSubtype="4" fill="hold" nodeType="withEffect">
                                  <p:stCondLst>
                                    <p:cond delay="75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219">
            <a:extLst>
              <a:ext uri="{FF2B5EF4-FFF2-40B4-BE49-F238E27FC236}">
                <a16:creationId xmlns:a16="http://schemas.microsoft.com/office/drawing/2014/main" id="{69697F8B-A08C-4E88-8021-C7253F2A344C}"/>
              </a:ext>
            </a:extLst>
          </p:cNvPr>
          <p:cNvGrpSpPr/>
          <p:nvPr/>
        </p:nvGrpSpPr>
        <p:grpSpPr>
          <a:xfrm>
            <a:off x="545307" y="322404"/>
            <a:ext cx="11227619" cy="6213192"/>
            <a:chOff x="545307" y="162610"/>
            <a:chExt cx="11227619" cy="6213192"/>
          </a:xfrm>
        </p:grpSpPr>
        <p:sp>
          <p:nvSpPr>
            <p:cNvPr id="114" name="Rectangle: Rounded Corners 113">
              <a:extLst>
                <a:ext uri="{FF2B5EF4-FFF2-40B4-BE49-F238E27FC236}">
                  <a16:creationId xmlns:a16="http://schemas.microsoft.com/office/drawing/2014/main" id="{BE365318-4570-4B31-B821-73CD4E6935D5}"/>
                </a:ext>
              </a:extLst>
            </p:cNvPr>
            <p:cNvSpPr/>
            <p:nvPr/>
          </p:nvSpPr>
          <p:spPr bwMode="auto">
            <a:xfrm>
              <a:off x="3481266" y="482199"/>
              <a:ext cx="8291660" cy="5893603"/>
            </a:xfrm>
            <a:prstGeom prst="roundRect">
              <a:avLst>
                <a:gd name="adj" fmla="val 162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D547190C-79D3-4AC3-A312-FE5A472473DA}"/>
                </a:ext>
              </a:extLst>
            </p:cNvPr>
            <p:cNvSpPr/>
            <p:nvPr/>
          </p:nvSpPr>
          <p:spPr bwMode="auto">
            <a:xfrm>
              <a:off x="3395678" y="3287301"/>
              <a:ext cx="171176" cy="14423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8A923ADC-B956-4291-8127-9BDDD1224177}"/>
                </a:ext>
              </a:extLst>
            </p:cNvPr>
            <p:cNvSpPr/>
            <p:nvPr/>
          </p:nvSpPr>
          <p:spPr bwMode="auto">
            <a:xfrm>
              <a:off x="7262157" y="5170346"/>
              <a:ext cx="4205934"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21ABF465-BC3E-4C13-A5E0-9245908A5B11}"/>
                </a:ext>
              </a:extLst>
            </p:cNvPr>
            <p:cNvSpPr/>
            <p:nvPr/>
          </p:nvSpPr>
          <p:spPr bwMode="auto">
            <a:xfrm>
              <a:off x="7262157" y="2931262"/>
              <a:ext cx="4205934"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478B698C-8F14-4698-A6DC-CB91A78690DB}"/>
                </a:ext>
              </a:extLst>
            </p:cNvPr>
            <p:cNvSpPr/>
            <p:nvPr/>
          </p:nvSpPr>
          <p:spPr bwMode="auto">
            <a:xfrm>
              <a:off x="7262157" y="4050804"/>
              <a:ext cx="4205934"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706DE21E-5D0B-4DBF-B119-4F914C2F9DA0}"/>
                </a:ext>
              </a:extLst>
            </p:cNvPr>
            <p:cNvSpPr/>
            <p:nvPr/>
          </p:nvSpPr>
          <p:spPr bwMode="auto">
            <a:xfrm>
              <a:off x="7262157" y="1811720"/>
              <a:ext cx="4205934"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4" name="Group 3">
              <a:extLst>
                <a:ext uri="{FF2B5EF4-FFF2-40B4-BE49-F238E27FC236}">
                  <a16:creationId xmlns:a16="http://schemas.microsoft.com/office/drawing/2014/main" id="{861BB2C4-8B09-49B7-8187-4DCC5A7AE764}"/>
                </a:ext>
              </a:extLst>
            </p:cNvPr>
            <p:cNvGrpSpPr/>
            <p:nvPr/>
          </p:nvGrpSpPr>
          <p:grpSpPr>
            <a:xfrm>
              <a:off x="3957211" y="1952143"/>
              <a:ext cx="1576562" cy="2672056"/>
              <a:chOff x="3957211" y="1952143"/>
              <a:chExt cx="1576562" cy="2672056"/>
            </a:xfrm>
          </p:grpSpPr>
          <p:sp>
            <p:nvSpPr>
              <p:cNvPr id="207" name="Rectangle: Rounded Corners 206">
                <a:extLst>
                  <a:ext uri="{FF2B5EF4-FFF2-40B4-BE49-F238E27FC236}">
                    <a16:creationId xmlns:a16="http://schemas.microsoft.com/office/drawing/2014/main" id="{DFBFD77E-D803-48CB-86E1-797BB432DB08}"/>
                  </a:ext>
                </a:extLst>
              </p:cNvPr>
              <p:cNvSpPr/>
              <p:nvPr/>
            </p:nvSpPr>
            <p:spPr bwMode="auto">
              <a:xfrm>
                <a:off x="3957211" y="1952143"/>
                <a:ext cx="1576562" cy="2672056"/>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15"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a:t>
                </a:r>
              </a:p>
            </p:txBody>
          </p:sp>
          <p:sp>
            <p:nvSpPr>
              <p:cNvPr id="216" name="Cylinder 215">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8" name="Graphic 217">
                <a:extLst>
                  <a:ext uri="{FF2B5EF4-FFF2-40B4-BE49-F238E27FC236}">
                    <a16:creationId xmlns:a16="http://schemas.microsoft.com/office/drawing/2014/main" id="{BF26141D-5E88-4C07-ABBF-8C64768834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7646" y="2660755"/>
                <a:ext cx="462836" cy="462836"/>
              </a:xfrm>
              <a:prstGeom prst="rect">
                <a:avLst/>
              </a:prstGeom>
              <a:effectLst/>
            </p:spPr>
          </p:pic>
          <p:sp>
            <p:nvSpPr>
              <p:cNvPr id="211"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212" name="Cylinder 211">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Rounded Corners 212">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4" name="Graphic 213">
                <a:extLst>
                  <a:ext uri="{FF2B5EF4-FFF2-40B4-BE49-F238E27FC236}">
                    <a16:creationId xmlns:a16="http://schemas.microsoft.com/office/drawing/2014/main" id="{19A20266-3935-4831-B6F4-A13D1EB3C1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9631" y="3786131"/>
                <a:ext cx="521839" cy="521839"/>
              </a:xfrm>
              <a:prstGeom prst="rect">
                <a:avLst/>
              </a:prstGeom>
              <a:effectLst/>
            </p:spPr>
          </p:pic>
        </p:grpSp>
        <p:sp>
          <p:nvSpPr>
            <p:cNvPr id="121" name="Rectangle: Rounded Corners 120">
              <a:extLst>
                <a:ext uri="{FF2B5EF4-FFF2-40B4-BE49-F238E27FC236}">
                  <a16:creationId xmlns:a16="http://schemas.microsoft.com/office/drawing/2014/main" id="{2FA73AAB-823D-4BC6-A4CC-508E40849264}"/>
                </a:ext>
              </a:extLst>
            </p:cNvPr>
            <p:cNvSpPr/>
            <p:nvPr/>
          </p:nvSpPr>
          <p:spPr bwMode="auto">
            <a:xfrm>
              <a:off x="7262157" y="692178"/>
              <a:ext cx="4205934" cy="989353"/>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22" name="Group 121">
              <a:extLst>
                <a:ext uri="{FF2B5EF4-FFF2-40B4-BE49-F238E27FC236}">
                  <a16:creationId xmlns:a16="http://schemas.microsoft.com/office/drawing/2014/main" id="{E05C82CD-FEBF-4395-8296-F81DCA63EFBB}"/>
                </a:ext>
              </a:extLst>
            </p:cNvPr>
            <p:cNvGrpSpPr/>
            <p:nvPr/>
          </p:nvGrpSpPr>
          <p:grpSpPr>
            <a:xfrm>
              <a:off x="7672816" y="816417"/>
              <a:ext cx="986068" cy="732493"/>
              <a:chOff x="7595189" y="412152"/>
              <a:chExt cx="1005840" cy="747180"/>
            </a:xfrm>
          </p:grpSpPr>
          <p:pic>
            <p:nvPicPr>
              <p:cNvPr id="205" name="Graphic 204">
                <a:extLst>
                  <a:ext uri="{FF2B5EF4-FFF2-40B4-BE49-F238E27FC236}">
                    <a16:creationId xmlns:a16="http://schemas.microsoft.com/office/drawing/2014/main" id="{B272C3CA-62D1-4B52-8636-34D0F5D2D6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06422" y="412152"/>
                <a:ext cx="383374" cy="383374"/>
              </a:xfrm>
              <a:prstGeom prst="rect">
                <a:avLst/>
              </a:prstGeom>
            </p:spPr>
          </p:pic>
          <p:sp>
            <p:nvSpPr>
              <p:cNvPr id="206" name="TextBox 205">
                <a:extLst>
                  <a:ext uri="{FF2B5EF4-FFF2-40B4-BE49-F238E27FC236}">
                    <a16:creationId xmlns:a16="http://schemas.microsoft.com/office/drawing/2014/main" id="{D8282856-B075-4C63-A906-9462E484E559}"/>
                  </a:ext>
                </a:extLst>
              </p:cNvPr>
              <p:cNvSpPr txBox="1"/>
              <p:nvPr/>
            </p:nvSpPr>
            <p:spPr>
              <a:xfrm>
                <a:off x="7595189" y="808467"/>
                <a:ext cx="1005840"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3" name="Group 122">
              <a:extLst>
                <a:ext uri="{FF2B5EF4-FFF2-40B4-BE49-F238E27FC236}">
                  <a16:creationId xmlns:a16="http://schemas.microsoft.com/office/drawing/2014/main" id="{83DBC83B-08A0-4B88-8617-CC32686C72DA}"/>
                </a:ext>
              </a:extLst>
            </p:cNvPr>
            <p:cNvGrpSpPr/>
            <p:nvPr/>
          </p:nvGrpSpPr>
          <p:grpSpPr>
            <a:xfrm>
              <a:off x="8658892" y="773393"/>
              <a:ext cx="986067" cy="775516"/>
              <a:chOff x="8601046" y="368265"/>
              <a:chExt cx="1005840" cy="791067"/>
            </a:xfrm>
          </p:grpSpPr>
          <p:pic>
            <p:nvPicPr>
              <p:cNvPr id="203" name="Graphic 202">
                <a:extLst>
                  <a:ext uri="{FF2B5EF4-FFF2-40B4-BE49-F238E27FC236}">
                    <a16:creationId xmlns:a16="http://schemas.microsoft.com/office/drawing/2014/main" id="{DC088F19-32D8-4F45-AF6D-3F06B575FD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8392" y="368265"/>
                <a:ext cx="471148" cy="471148"/>
              </a:xfrm>
              <a:prstGeom prst="rect">
                <a:avLst/>
              </a:prstGeom>
            </p:spPr>
          </p:pic>
          <p:sp>
            <p:nvSpPr>
              <p:cNvPr id="204" name="TextBox 203">
                <a:extLst>
                  <a:ext uri="{FF2B5EF4-FFF2-40B4-BE49-F238E27FC236}">
                    <a16:creationId xmlns:a16="http://schemas.microsoft.com/office/drawing/2014/main" id="{3063F77F-7559-4C24-9732-FCE0F0CAEB1D}"/>
                  </a:ext>
                </a:extLst>
              </p:cNvPr>
              <p:cNvSpPr txBox="1"/>
              <p:nvPr/>
            </p:nvSpPr>
            <p:spPr>
              <a:xfrm>
                <a:off x="8601046" y="808467"/>
                <a:ext cx="1005840"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Container</a:t>
                </a:r>
              </a:p>
            </p:txBody>
          </p:sp>
        </p:grpSp>
        <p:grpSp>
          <p:nvGrpSpPr>
            <p:cNvPr id="124" name="Group 123">
              <a:extLst>
                <a:ext uri="{FF2B5EF4-FFF2-40B4-BE49-F238E27FC236}">
                  <a16:creationId xmlns:a16="http://schemas.microsoft.com/office/drawing/2014/main" id="{A8745517-D791-48AA-8ED6-C3A64897BAE7}"/>
                </a:ext>
              </a:extLst>
            </p:cNvPr>
            <p:cNvGrpSpPr/>
            <p:nvPr/>
          </p:nvGrpSpPr>
          <p:grpSpPr>
            <a:xfrm>
              <a:off x="9644976" y="773393"/>
              <a:ext cx="791765" cy="775516"/>
              <a:chOff x="9606903" y="368265"/>
              <a:chExt cx="807642" cy="791067"/>
            </a:xfrm>
          </p:grpSpPr>
          <p:pic>
            <p:nvPicPr>
              <p:cNvPr id="201" name="Graphic 200">
                <a:extLst>
                  <a:ext uri="{FF2B5EF4-FFF2-40B4-BE49-F238E27FC236}">
                    <a16:creationId xmlns:a16="http://schemas.microsoft.com/office/drawing/2014/main" id="{27786AC2-BDEB-4369-9B2F-EA44183E024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75150" y="368265"/>
                <a:ext cx="471148" cy="471148"/>
              </a:xfrm>
              <a:prstGeom prst="rect">
                <a:avLst/>
              </a:prstGeom>
            </p:spPr>
          </p:pic>
          <p:sp>
            <p:nvSpPr>
              <p:cNvPr id="202" name="TextBox 201">
                <a:extLst>
                  <a:ext uri="{FF2B5EF4-FFF2-40B4-BE49-F238E27FC236}">
                    <a16:creationId xmlns:a16="http://schemas.microsoft.com/office/drawing/2014/main" id="{CD921616-595A-4B83-AD1A-DB45265C2D95}"/>
                  </a:ext>
                </a:extLst>
              </p:cNvPr>
              <p:cNvSpPr txBox="1"/>
              <p:nvPr/>
            </p:nvSpPr>
            <p:spPr>
              <a:xfrm>
                <a:off x="9606903" y="808467"/>
                <a:ext cx="807642"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5" name="Group 124">
              <a:extLst>
                <a:ext uri="{FF2B5EF4-FFF2-40B4-BE49-F238E27FC236}">
                  <a16:creationId xmlns:a16="http://schemas.microsoft.com/office/drawing/2014/main" id="{4AF6E16F-588B-4269-830A-05A7C2FEA38C}"/>
                </a:ext>
              </a:extLst>
            </p:cNvPr>
            <p:cNvGrpSpPr/>
            <p:nvPr/>
          </p:nvGrpSpPr>
          <p:grpSpPr>
            <a:xfrm>
              <a:off x="10436757" y="773393"/>
              <a:ext cx="986067" cy="938449"/>
              <a:chOff x="10414561" y="368265"/>
              <a:chExt cx="1005840" cy="957267"/>
            </a:xfrm>
          </p:grpSpPr>
          <p:pic>
            <p:nvPicPr>
              <p:cNvPr id="199" name="Graphic 198">
                <a:extLst>
                  <a:ext uri="{FF2B5EF4-FFF2-40B4-BE49-F238E27FC236}">
                    <a16:creationId xmlns:a16="http://schemas.microsoft.com/office/drawing/2014/main" id="{1844193D-4BBC-458E-8CEF-6D25936485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81907" y="368265"/>
                <a:ext cx="471148" cy="471148"/>
              </a:xfrm>
              <a:prstGeom prst="rect">
                <a:avLst/>
              </a:prstGeom>
            </p:spPr>
          </p:pic>
          <p:sp>
            <p:nvSpPr>
              <p:cNvPr id="200" name="TextBox 199">
                <a:extLst>
                  <a:ext uri="{FF2B5EF4-FFF2-40B4-BE49-F238E27FC236}">
                    <a16:creationId xmlns:a16="http://schemas.microsoft.com/office/drawing/2014/main" id="{EFCA7163-D0F5-4A52-99D9-9384D248F60C}"/>
                  </a:ext>
                </a:extLst>
              </p:cNvPr>
              <p:cNvSpPr txBox="1"/>
              <p:nvPr/>
            </p:nvSpPr>
            <p:spPr>
              <a:xfrm>
                <a:off x="10414561" y="808467"/>
                <a:ext cx="1005840" cy="5170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6" name="TextBox 125">
              <a:extLst>
                <a:ext uri="{FF2B5EF4-FFF2-40B4-BE49-F238E27FC236}">
                  <a16:creationId xmlns:a16="http://schemas.microsoft.com/office/drawing/2014/main" id="{B7BD43A2-BE40-4940-8826-FD74027258D3}"/>
                </a:ext>
              </a:extLst>
            </p:cNvPr>
            <p:cNvSpPr txBox="1"/>
            <p:nvPr/>
          </p:nvSpPr>
          <p:spPr>
            <a:xfrm>
              <a:off x="6893440" y="1046552"/>
              <a:ext cx="711258" cy="280605"/>
            </a:xfrm>
            <a:prstGeom prst="rect">
              <a:avLst/>
            </a:prstGeom>
            <a:solidFill>
              <a:schemeClr val="bg2"/>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Semibold"/>
                  <a:ea typeface="+mn-ea"/>
                  <a:cs typeface="+mn-cs"/>
                </a:rPr>
                <a:t>Insights</a:t>
              </a:r>
            </a:p>
          </p:txBody>
        </p:sp>
        <p:grpSp>
          <p:nvGrpSpPr>
            <p:cNvPr id="127" name="Group 126">
              <a:extLst>
                <a:ext uri="{FF2B5EF4-FFF2-40B4-BE49-F238E27FC236}">
                  <a16:creationId xmlns:a16="http://schemas.microsoft.com/office/drawing/2014/main" id="{EC922D05-41A9-40A2-9208-17768612FEA2}"/>
                </a:ext>
              </a:extLst>
            </p:cNvPr>
            <p:cNvGrpSpPr/>
            <p:nvPr/>
          </p:nvGrpSpPr>
          <p:grpSpPr>
            <a:xfrm>
              <a:off x="6893436" y="1918891"/>
              <a:ext cx="4529383" cy="804446"/>
              <a:chOff x="7031667" y="1956872"/>
              <a:chExt cx="4620208" cy="820577"/>
            </a:xfrm>
          </p:grpSpPr>
          <p:grpSp>
            <p:nvGrpSpPr>
              <p:cNvPr id="186" name="Group 185">
                <a:extLst>
                  <a:ext uri="{FF2B5EF4-FFF2-40B4-BE49-F238E27FC236}">
                    <a16:creationId xmlns:a16="http://schemas.microsoft.com/office/drawing/2014/main" id="{C3F88CBB-B2C7-48F9-80AB-69DF7E4EB1C1}"/>
                  </a:ext>
                </a:extLst>
              </p:cNvPr>
              <p:cNvGrpSpPr/>
              <p:nvPr/>
            </p:nvGrpSpPr>
            <p:grpSpPr>
              <a:xfrm>
                <a:off x="7826663" y="1956872"/>
                <a:ext cx="1005840" cy="820577"/>
                <a:chOff x="7800981" y="1749888"/>
                <a:chExt cx="1005840" cy="820577"/>
              </a:xfrm>
            </p:grpSpPr>
            <p:pic>
              <p:nvPicPr>
                <p:cNvPr id="197" name="Graphic 196">
                  <a:extLst>
                    <a:ext uri="{FF2B5EF4-FFF2-40B4-BE49-F238E27FC236}">
                      <a16:creationId xmlns:a16="http://schemas.microsoft.com/office/drawing/2014/main" id="{BCE00207-C53C-461E-8D8B-CFC8CC26199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68327" y="1749888"/>
                  <a:ext cx="471148" cy="471148"/>
                </a:xfrm>
                <a:prstGeom prst="rect">
                  <a:avLst/>
                </a:prstGeom>
              </p:spPr>
            </p:pic>
            <p:sp>
              <p:nvSpPr>
                <p:cNvPr id="198" name="TextBox 197">
                  <a:extLst>
                    <a:ext uri="{FF2B5EF4-FFF2-40B4-BE49-F238E27FC236}">
                      <a16:creationId xmlns:a16="http://schemas.microsoft.com/office/drawing/2014/main" id="{A0C63D1B-AA04-4B78-A233-54AB5CAD38BD}"/>
                    </a:ext>
                  </a:extLst>
                </p:cNvPr>
                <p:cNvSpPr txBox="1"/>
                <p:nvPr/>
              </p:nvSpPr>
              <p:spPr>
                <a:xfrm>
                  <a:off x="7800981" y="2219600"/>
                  <a:ext cx="1005840"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7" name="Group 186">
                <a:extLst>
                  <a:ext uri="{FF2B5EF4-FFF2-40B4-BE49-F238E27FC236}">
                    <a16:creationId xmlns:a16="http://schemas.microsoft.com/office/drawing/2014/main" id="{548F44B5-498A-44BC-BA59-A7549E51FD9D}"/>
                  </a:ext>
                </a:extLst>
              </p:cNvPr>
              <p:cNvGrpSpPr/>
              <p:nvPr/>
            </p:nvGrpSpPr>
            <p:grpSpPr>
              <a:xfrm>
                <a:off x="8832520" y="1956872"/>
                <a:ext cx="1005840" cy="820577"/>
                <a:chOff x="8591257" y="1749888"/>
                <a:chExt cx="1005840" cy="820577"/>
              </a:xfrm>
            </p:grpSpPr>
            <p:pic>
              <p:nvPicPr>
                <p:cNvPr id="195" name="Graphic 194">
                  <a:extLst>
                    <a:ext uri="{FF2B5EF4-FFF2-40B4-BE49-F238E27FC236}">
                      <a16:creationId xmlns:a16="http://schemas.microsoft.com/office/drawing/2014/main" id="{5BE715F2-4A5B-4315-AB1E-11D0F2FCB07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58603" y="1749888"/>
                  <a:ext cx="471148" cy="471148"/>
                </a:xfrm>
                <a:prstGeom prst="rect">
                  <a:avLst/>
                </a:prstGeom>
              </p:spPr>
            </p:pic>
            <p:sp>
              <p:nvSpPr>
                <p:cNvPr id="196" name="TextBox 195">
                  <a:extLst>
                    <a:ext uri="{FF2B5EF4-FFF2-40B4-BE49-F238E27FC236}">
                      <a16:creationId xmlns:a16="http://schemas.microsoft.com/office/drawing/2014/main" id="{BB4BF4B8-9B31-4EFB-809C-31F9FCBFF16D}"/>
                    </a:ext>
                  </a:extLst>
                </p:cNvPr>
                <p:cNvSpPr txBox="1"/>
                <p:nvPr/>
              </p:nvSpPr>
              <p:spPr>
                <a:xfrm>
                  <a:off x="8591257" y="2219600"/>
                  <a:ext cx="1005840"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8" name="Group 187">
                <a:extLst>
                  <a:ext uri="{FF2B5EF4-FFF2-40B4-BE49-F238E27FC236}">
                    <a16:creationId xmlns:a16="http://schemas.microsoft.com/office/drawing/2014/main" id="{F5A5FB9E-52B6-4775-84D9-09CDB193BEB8}"/>
                  </a:ext>
                </a:extLst>
              </p:cNvPr>
              <p:cNvGrpSpPr/>
              <p:nvPr/>
            </p:nvGrpSpPr>
            <p:grpSpPr>
              <a:xfrm>
                <a:off x="9838377" y="1956872"/>
                <a:ext cx="807642" cy="820577"/>
                <a:chOff x="9497397" y="1749888"/>
                <a:chExt cx="807642" cy="820577"/>
              </a:xfrm>
            </p:grpSpPr>
            <p:pic>
              <p:nvPicPr>
                <p:cNvPr id="193" name="Graphic 192">
                  <a:extLst>
                    <a:ext uri="{FF2B5EF4-FFF2-40B4-BE49-F238E27FC236}">
                      <a16:creationId xmlns:a16="http://schemas.microsoft.com/office/drawing/2014/main" id="{2BC22E2E-FB74-4BCA-A782-5A6FD6CDD18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65644" y="1749888"/>
                  <a:ext cx="471148" cy="471148"/>
                </a:xfrm>
                <a:prstGeom prst="rect">
                  <a:avLst/>
                </a:prstGeom>
              </p:spPr>
            </p:pic>
            <p:sp>
              <p:nvSpPr>
                <p:cNvPr id="194" name="TextBox 193">
                  <a:extLst>
                    <a:ext uri="{FF2B5EF4-FFF2-40B4-BE49-F238E27FC236}">
                      <a16:creationId xmlns:a16="http://schemas.microsoft.com/office/drawing/2014/main" id="{280A5F75-0D03-4507-8FB8-E8A8733C8670}"/>
                    </a:ext>
                  </a:extLst>
                </p:cNvPr>
                <p:cNvSpPr txBox="1"/>
                <p:nvPr/>
              </p:nvSpPr>
              <p:spPr>
                <a:xfrm>
                  <a:off x="9497397" y="2219600"/>
                  <a:ext cx="807642"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9" name="Group 188">
                <a:extLst>
                  <a:ext uri="{FF2B5EF4-FFF2-40B4-BE49-F238E27FC236}">
                    <a16:creationId xmlns:a16="http://schemas.microsoft.com/office/drawing/2014/main" id="{F5275D87-1344-40A3-AD6B-C25191274848}"/>
                  </a:ext>
                </a:extLst>
              </p:cNvPr>
              <p:cNvGrpSpPr/>
              <p:nvPr/>
            </p:nvGrpSpPr>
            <p:grpSpPr>
              <a:xfrm>
                <a:off x="10646035" y="1956872"/>
                <a:ext cx="1005840" cy="820577"/>
                <a:chOff x="10325683" y="1749888"/>
                <a:chExt cx="1005840" cy="820577"/>
              </a:xfrm>
            </p:grpSpPr>
            <p:pic>
              <p:nvPicPr>
                <p:cNvPr id="191" name="Graphic 190">
                  <a:extLst>
                    <a:ext uri="{FF2B5EF4-FFF2-40B4-BE49-F238E27FC236}">
                      <a16:creationId xmlns:a16="http://schemas.microsoft.com/office/drawing/2014/main" id="{188D525C-E891-457E-BB92-A4C547B67DC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93029" y="1749888"/>
                  <a:ext cx="471148" cy="471148"/>
                </a:xfrm>
                <a:prstGeom prst="rect">
                  <a:avLst/>
                </a:prstGeom>
              </p:spPr>
            </p:pic>
            <p:sp>
              <p:nvSpPr>
                <p:cNvPr id="192" name="TextBox 191">
                  <a:extLst>
                    <a:ext uri="{FF2B5EF4-FFF2-40B4-BE49-F238E27FC236}">
                      <a16:creationId xmlns:a16="http://schemas.microsoft.com/office/drawing/2014/main" id="{6411D6FF-9960-4792-85DE-959065ECC868}"/>
                    </a:ext>
                  </a:extLst>
                </p:cNvPr>
                <p:cNvSpPr txBox="1"/>
                <p:nvPr/>
              </p:nvSpPr>
              <p:spPr>
                <a:xfrm>
                  <a:off x="10325683" y="2219600"/>
                  <a:ext cx="1005840"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90" name="TextBox 189">
                <a:extLst>
                  <a:ext uri="{FF2B5EF4-FFF2-40B4-BE49-F238E27FC236}">
                    <a16:creationId xmlns:a16="http://schemas.microsoft.com/office/drawing/2014/main" id="{F32CCCCD-84C8-46DE-8E3B-B840B5D17F0C}"/>
                  </a:ext>
                </a:extLst>
              </p:cNvPr>
              <p:cNvSpPr txBox="1"/>
              <p:nvPr/>
            </p:nvSpPr>
            <p:spPr>
              <a:xfrm>
                <a:off x="7031667" y="2199759"/>
                <a:ext cx="800860" cy="286232"/>
              </a:xfrm>
              <a:prstGeom prst="rect">
                <a:avLst/>
              </a:prstGeom>
              <a:solidFill>
                <a:schemeClr val="bg2"/>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Semibold"/>
                    <a:ea typeface="+mn-ea"/>
                    <a:cs typeface="+mn-cs"/>
                  </a:rPr>
                  <a:t>Visualize</a:t>
                </a:r>
              </a:p>
            </p:txBody>
          </p:sp>
        </p:grpSp>
        <p:grpSp>
          <p:nvGrpSpPr>
            <p:cNvPr id="128" name="Group 127">
              <a:extLst>
                <a:ext uri="{FF2B5EF4-FFF2-40B4-BE49-F238E27FC236}">
                  <a16:creationId xmlns:a16="http://schemas.microsoft.com/office/drawing/2014/main" id="{48C35181-8FED-4D45-99B6-21740B8D2220}"/>
                </a:ext>
              </a:extLst>
            </p:cNvPr>
            <p:cNvGrpSpPr/>
            <p:nvPr/>
          </p:nvGrpSpPr>
          <p:grpSpPr>
            <a:xfrm>
              <a:off x="6893438" y="3031176"/>
              <a:ext cx="3839647" cy="787775"/>
              <a:chOff x="7031667" y="3091461"/>
              <a:chExt cx="3916641" cy="803572"/>
            </a:xfrm>
          </p:grpSpPr>
          <p:grpSp>
            <p:nvGrpSpPr>
              <p:cNvPr id="179" name="Group 178">
                <a:extLst>
                  <a:ext uri="{FF2B5EF4-FFF2-40B4-BE49-F238E27FC236}">
                    <a16:creationId xmlns:a16="http://schemas.microsoft.com/office/drawing/2014/main" id="{E09A6DED-0F1A-4460-A1FF-58AEBC6CB22B}"/>
                  </a:ext>
                </a:extLst>
              </p:cNvPr>
              <p:cNvGrpSpPr/>
              <p:nvPr/>
            </p:nvGrpSpPr>
            <p:grpSpPr>
              <a:xfrm>
                <a:off x="8227358" y="3091461"/>
                <a:ext cx="1428296" cy="803572"/>
                <a:chOff x="8433984" y="2998661"/>
                <a:chExt cx="1428296" cy="803572"/>
              </a:xfrm>
            </p:grpSpPr>
            <p:pic>
              <p:nvPicPr>
                <p:cNvPr id="184" name="Graphic 183">
                  <a:extLst>
                    <a:ext uri="{FF2B5EF4-FFF2-40B4-BE49-F238E27FC236}">
                      <a16:creationId xmlns:a16="http://schemas.microsoft.com/office/drawing/2014/main" id="{B613084D-A55D-4854-9C21-94986875EF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2557" y="2998661"/>
                  <a:ext cx="471148" cy="471148"/>
                </a:xfrm>
                <a:prstGeom prst="rect">
                  <a:avLst/>
                </a:prstGeom>
              </p:spPr>
            </p:pic>
            <p:sp>
              <p:nvSpPr>
                <p:cNvPr id="185" name="TextBox 184">
                  <a:extLst>
                    <a:ext uri="{FF2B5EF4-FFF2-40B4-BE49-F238E27FC236}">
                      <a16:creationId xmlns:a16="http://schemas.microsoft.com/office/drawing/2014/main" id="{FFEA9419-C8D6-4CC2-9769-F87C83945C1B}"/>
                    </a:ext>
                  </a:extLst>
                </p:cNvPr>
                <p:cNvSpPr txBox="1"/>
                <p:nvPr/>
              </p:nvSpPr>
              <p:spPr>
                <a:xfrm>
                  <a:off x="8433984" y="3451368"/>
                  <a:ext cx="1428296"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80" name="Group 179">
                <a:extLst>
                  <a:ext uri="{FF2B5EF4-FFF2-40B4-BE49-F238E27FC236}">
                    <a16:creationId xmlns:a16="http://schemas.microsoft.com/office/drawing/2014/main" id="{00CB0759-A204-4918-9B57-E2E2BF6DA652}"/>
                  </a:ext>
                </a:extLst>
              </p:cNvPr>
              <p:cNvGrpSpPr/>
              <p:nvPr/>
            </p:nvGrpSpPr>
            <p:grpSpPr>
              <a:xfrm>
                <a:off x="9801454" y="3091461"/>
                <a:ext cx="1146854" cy="803572"/>
                <a:chOff x="9711646" y="2998661"/>
                <a:chExt cx="1146854" cy="803572"/>
              </a:xfrm>
            </p:grpSpPr>
            <p:pic>
              <p:nvPicPr>
                <p:cNvPr id="182" name="Graphic 181">
                  <a:extLst>
                    <a:ext uri="{FF2B5EF4-FFF2-40B4-BE49-F238E27FC236}">
                      <a16:creationId xmlns:a16="http://schemas.microsoft.com/office/drawing/2014/main" id="{FF3B2499-E5A0-4321-9CCE-CF4CE90443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49499" y="2998661"/>
                  <a:ext cx="471148" cy="471148"/>
                </a:xfrm>
                <a:prstGeom prst="rect">
                  <a:avLst/>
                </a:prstGeom>
              </p:spPr>
            </p:pic>
            <p:sp>
              <p:nvSpPr>
                <p:cNvPr id="183" name="TextBox 182">
                  <a:extLst>
                    <a:ext uri="{FF2B5EF4-FFF2-40B4-BE49-F238E27FC236}">
                      <a16:creationId xmlns:a16="http://schemas.microsoft.com/office/drawing/2014/main" id="{A57A9515-F7C5-4915-AF54-D801A396286E}"/>
                    </a:ext>
                  </a:extLst>
                </p:cNvPr>
                <p:cNvSpPr txBox="1"/>
                <p:nvPr/>
              </p:nvSpPr>
              <p:spPr>
                <a:xfrm>
                  <a:off x="9711646" y="3451368"/>
                  <a:ext cx="1146854"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81" name="TextBox 180">
                <a:extLst>
                  <a:ext uri="{FF2B5EF4-FFF2-40B4-BE49-F238E27FC236}">
                    <a16:creationId xmlns:a16="http://schemas.microsoft.com/office/drawing/2014/main" id="{35DD7B00-9298-40A8-9E33-63C2164BC7A4}"/>
                  </a:ext>
                </a:extLst>
              </p:cNvPr>
              <p:cNvSpPr txBox="1"/>
              <p:nvPr/>
            </p:nvSpPr>
            <p:spPr>
              <a:xfrm>
                <a:off x="7031667" y="3350131"/>
                <a:ext cx="727122" cy="286232"/>
              </a:xfrm>
              <a:prstGeom prst="rect">
                <a:avLst/>
              </a:prstGeom>
              <a:solidFill>
                <a:schemeClr val="bg2"/>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Semibold"/>
                    <a:ea typeface="+mn-ea"/>
                    <a:cs typeface="+mn-cs"/>
                  </a:rPr>
                  <a:t>Analyze</a:t>
                </a:r>
              </a:p>
            </p:txBody>
          </p:sp>
        </p:grpSp>
        <p:grpSp>
          <p:nvGrpSpPr>
            <p:cNvPr id="129" name="Group 128">
              <a:extLst>
                <a:ext uri="{FF2B5EF4-FFF2-40B4-BE49-F238E27FC236}">
                  <a16:creationId xmlns:a16="http://schemas.microsoft.com/office/drawing/2014/main" id="{5CFAC11E-FB91-4EF6-AFF8-783F4B7F333F}"/>
                </a:ext>
              </a:extLst>
            </p:cNvPr>
            <p:cNvGrpSpPr/>
            <p:nvPr/>
          </p:nvGrpSpPr>
          <p:grpSpPr>
            <a:xfrm>
              <a:off x="6893440" y="4163630"/>
              <a:ext cx="3723279" cy="774308"/>
              <a:chOff x="7031667" y="4246623"/>
              <a:chExt cx="3797939" cy="789834"/>
            </a:xfrm>
          </p:grpSpPr>
          <p:grpSp>
            <p:nvGrpSpPr>
              <p:cNvPr id="172" name="Group 171">
                <a:extLst>
                  <a:ext uri="{FF2B5EF4-FFF2-40B4-BE49-F238E27FC236}">
                    <a16:creationId xmlns:a16="http://schemas.microsoft.com/office/drawing/2014/main" id="{F21609FA-9789-46C3-8817-3C8B254A007C}"/>
                  </a:ext>
                </a:extLst>
              </p:cNvPr>
              <p:cNvGrpSpPr/>
              <p:nvPr/>
            </p:nvGrpSpPr>
            <p:grpSpPr>
              <a:xfrm>
                <a:off x="8438585" y="4288920"/>
                <a:ext cx="1005840" cy="747537"/>
                <a:chOff x="8571481" y="4442358"/>
                <a:chExt cx="1005840" cy="747537"/>
              </a:xfrm>
            </p:grpSpPr>
            <p:pic>
              <p:nvPicPr>
                <p:cNvPr id="177" name="Graphic 176">
                  <a:extLst>
                    <a:ext uri="{FF2B5EF4-FFF2-40B4-BE49-F238E27FC236}">
                      <a16:creationId xmlns:a16="http://schemas.microsoft.com/office/drawing/2014/main" id="{7D8E274B-8A42-45B9-9E27-23CCCC4101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81124" y="4442358"/>
                  <a:ext cx="386554" cy="386554"/>
                </a:xfrm>
                <a:prstGeom prst="rect">
                  <a:avLst/>
                </a:prstGeom>
              </p:spPr>
            </p:pic>
            <p:sp>
              <p:nvSpPr>
                <p:cNvPr id="178" name="TextBox 177">
                  <a:extLst>
                    <a:ext uri="{FF2B5EF4-FFF2-40B4-BE49-F238E27FC236}">
                      <a16:creationId xmlns:a16="http://schemas.microsoft.com/office/drawing/2014/main" id="{7F775F3D-9922-46A5-850B-E9303677DC03}"/>
                    </a:ext>
                  </a:extLst>
                </p:cNvPr>
                <p:cNvSpPr txBox="1"/>
                <p:nvPr/>
              </p:nvSpPr>
              <p:spPr>
                <a:xfrm>
                  <a:off x="8571481" y="4839030"/>
                  <a:ext cx="1005840"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73" name="Group 172">
                <a:extLst>
                  <a:ext uri="{FF2B5EF4-FFF2-40B4-BE49-F238E27FC236}">
                    <a16:creationId xmlns:a16="http://schemas.microsoft.com/office/drawing/2014/main" id="{92F3F154-8966-4978-A32F-7085EC40B90C}"/>
                  </a:ext>
                </a:extLst>
              </p:cNvPr>
              <p:cNvGrpSpPr/>
              <p:nvPr/>
            </p:nvGrpSpPr>
            <p:grpSpPr>
              <a:xfrm>
                <a:off x="9920155" y="4246623"/>
                <a:ext cx="909451" cy="789834"/>
                <a:chOff x="9549685" y="4400061"/>
                <a:chExt cx="909451" cy="789834"/>
              </a:xfrm>
            </p:grpSpPr>
            <p:pic>
              <p:nvPicPr>
                <p:cNvPr id="175" name="Graphic 174">
                  <a:extLst>
                    <a:ext uri="{FF2B5EF4-FFF2-40B4-BE49-F238E27FC236}">
                      <a16:creationId xmlns:a16="http://schemas.microsoft.com/office/drawing/2014/main" id="{69386EB0-BDAD-43AD-A7AE-B6CF8EE693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68836" y="4400061"/>
                  <a:ext cx="471148" cy="471148"/>
                </a:xfrm>
                <a:prstGeom prst="rect">
                  <a:avLst/>
                </a:prstGeom>
              </p:spPr>
            </p:pic>
            <p:sp>
              <p:nvSpPr>
                <p:cNvPr id="176" name="TextBox 175">
                  <a:extLst>
                    <a:ext uri="{FF2B5EF4-FFF2-40B4-BE49-F238E27FC236}">
                      <a16:creationId xmlns:a16="http://schemas.microsoft.com/office/drawing/2014/main" id="{FC67EE85-45F3-485E-8DE0-AC5E690F7478}"/>
                    </a:ext>
                  </a:extLst>
                </p:cNvPr>
                <p:cNvSpPr txBox="1"/>
                <p:nvPr/>
              </p:nvSpPr>
              <p:spPr>
                <a:xfrm>
                  <a:off x="9549685" y="4839030"/>
                  <a:ext cx="909451"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1176"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74" name="TextBox 173">
                <a:extLst>
                  <a:ext uri="{FF2B5EF4-FFF2-40B4-BE49-F238E27FC236}">
                    <a16:creationId xmlns:a16="http://schemas.microsoft.com/office/drawing/2014/main" id="{E458ECB2-F752-47BE-8153-7B7659D1B030}"/>
                  </a:ext>
                </a:extLst>
              </p:cNvPr>
              <p:cNvSpPr txBox="1"/>
              <p:nvPr/>
            </p:nvSpPr>
            <p:spPr>
              <a:xfrm>
                <a:off x="7031667" y="4491676"/>
                <a:ext cx="799321" cy="286232"/>
              </a:xfrm>
              <a:prstGeom prst="rect">
                <a:avLst/>
              </a:prstGeom>
              <a:solidFill>
                <a:schemeClr val="bg2"/>
              </a:solidFill>
            </p:spPr>
            <p:txBody>
              <a:bodyPr wrap="non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Semibold"/>
                    <a:ea typeface="+mn-ea"/>
                    <a:cs typeface="+mn-cs"/>
                  </a:rPr>
                  <a:t>Respond</a:t>
                </a:r>
              </a:p>
            </p:txBody>
          </p:sp>
        </p:grpSp>
        <p:grpSp>
          <p:nvGrpSpPr>
            <p:cNvPr id="130" name="Group 129">
              <a:extLst>
                <a:ext uri="{FF2B5EF4-FFF2-40B4-BE49-F238E27FC236}">
                  <a16:creationId xmlns:a16="http://schemas.microsoft.com/office/drawing/2014/main" id="{2A669597-C4AB-4B8A-A516-30D3DC24F811}"/>
                </a:ext>
              </a:extLst>
            </p:cNvPr>
            <p:cNvGrpSpPr/>
            <p:nvPr/>
          </p:nvGrpSpPr>
          <p:grpSpPr>
            <a:xfrm>
              <a:off x="6893437" y="5234068"/>
              <a:ext cx="4232410" cy="931754"/>
              <a:chOff x="7031667" y="5338525"/>
              <a:chExt cx="4317281" cy="950438"/>
            </a:xfrm>
          </p:grpSpPr>
          <p:grpSp>
            <p:nvGrpSpPr>
              <p:cNvPr id="162" name="Group 161">
                <a:extLst>
                  <a:ext uri="{FF2B5EF4-FFF2-40B4-BE49-F238E27FC236}">
                    <a16:creationId xmlns:a16="http://schemas.microsoft.com/office/drawing/2014/main" id="{153C838E-D820-4FBA-B993-04CF2C9A2A28}"/>
                  </a:ext>
                </a:extLst>
              </p:cNvPr>
              <p:cNvGrpSpPr/>
              <p:nvPr/>
            </p:nvGrpSpPr>
            <p:grpSpPr>
              <a:xfrm>
                <a:off x="8011892" y="5338525"/>
                <a:ext cx="1005840" cy="784238"/>
                <a:chOff x="8101273" y="5698577"/>
                <a:chExt cx="1005840" cy="784238"/>
              </a:xfrm>
            </p:grpSpPr>
            <p:pic>
              <p:nvPicPr>
                <p:cNvPr id="170" name="Graphic 169">
                  <a:extLst>
                    <a:ext uri="{FF2B5EF4-FFF2-40B4-BE49-F238E27FC236}">
                      <a16:creationId xmlns:a16="http://schemas.microsoft.com/office/drawing/2014/main" id="{F55F27E1-B36A-4D6D-9D83-A15C9EFEFBC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68619" y="5698577"/>
                  <a:ext cx="471148" cy="471148"/>
                </a:xfrm>
                <a:prstGeom prst="rect">
                  <a:avLst/>
                </a:prstGeom>
              </p:spPr>
            </p:pic>
            <p:sp>
              <p:nvSpPr>
                <p:cNvPr id="171" name="TextBox 170">
                  <a:extLst>
                    <a:ext uri="{FF2B5EF4-FFF2-40B4-BE49-F238E27FC236}">
                      <a16:creationId xmlns:a16="http://schemas.microsoft.com/office/drawing/2014/main" id="{656B7F58-C54F-4DD2-9CC5-1E414F18A00B}"/>
                    </a:ext>
                  </a:extLst>
                </p:cNvPr>
                <p:cNvSpPr txBox="1"/>
                <p:nvPr/>
              </p:nvSpPr>
              <p:spPr>
                <a:xfrm>
                  <a:off x="8101273" y="6131950"/>
                  <a:ext cx="1005840"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Event Hubs</a:t>
                  </a:r>
                </a:p>
              </p:txBody>
            </p:sp>
          </p:grpSp>
          <p:grpSp>
            <p:nvGrpSpPr>
              <p:cNvPr id="163" name="Group 162">
                <a:extLst>
                  <a:ext uri="{FF2B5EF4-FFF2-40B4-BE49-F238E27FC236}">
                    <a16:creationId xmlns:a16="http://schemas.microsoft.com/office/drawing/2014/main" id="{6B4EF8D4-7280-42C3-827A-3320AC86680F}"/>
                  </a:ext>
                </a:extLst>
              </p:cNvPr>
              <p:cNvGrpSpPr/>
              <p:nvPr/>
            </p:nvGrpSpPr>
            <p:grpSpPr>
              <a:xfrm>
                <a:off x="10343108" y="5338525"/>
                <a:ext cx="1005840" cy="950438"/>
                <a:chOff x="9857130" y="5698577"/>
                <a:chExt cx="1005840" cy="950438"/>
              </a:xfrm>
            </p:grpSpPr>
            <p:pic>
              <p:nvPicPr>
                <p:cNvPr id="168" name="Graphic 167">
                  <a:extLst>
                    <a:ext uri="{FF2B5EF4-FFF2-40B4-BE49-F238E27FC236}">
                      <a16:creationId xmlns:a16="http://schemas.microsoft.com/office/drawing/2014/main" id="{266E0238-DB23-49A4-B903-6D913BD9BE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124476" y="5698577"/>
                  <a:ext cx="471148" cy="471148"/>
                </a:xfrm>
                <a:prstGeom prst="rect">
                  <a:avLst/>
                </a:prstGeom>
              </p:spPr>
            </p:pic>
            <p:sp>
              <p:nvSpPr>
                <p:cNvPr id="169" name="TextBox 168">
                  <a:extLst>
                    <a:ext uri="{FF2B5EF4-FFF2-40B4-BE49-F238E27FC236}">
                      <a16:creationId xmlns:a16="http://schemas.microsoft.com/office/drawing/2014/main" id="{36BDE176-7C84-47B7-9424-7A873204E109}"/>
                    </a:ext>
                  </a:extLst>
                </p:cNvPr>
                <p:cNvSpPr txBox="1"/>
                <p:nvPr/>
              </p:nvSpPr>
              <p:spPr>
                <a:xfrm>
                  <a:off x="9857130" y="6131950"/>
                  <a:ext cx="1005840" cy="5170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Ingest &amp; Export APIs</a:t>
                  </a:r>
                </a:p>
              </p:txBody>
            </p:sp>
          </p:grpSp>
          <p:grpSp>
            <p:nvGrpSpPr>
              <p:cNvPr id="164" name="Group 163">
                <a:extLst>
                  <a:ext uri="{FF2B5EF4-FFF2-40B4-BE49-F238E27FC236}">
                    <a16:creationId xmlns:a16="http://schemas.microsoft.com/office/drawing/2014/main" id="{52681D19-1A17-4383-BEE1-E605C43CF293}"/>
                  </a:ext>
                </a:extLst>
              </p:cNvPr>
              <p:cNvGrpSpPr/>
              <p:nvPr/>
            </p:nvGrpSpPr>
            <p:grpSpPr>
              <a:xfrm>
                <a:off x="9217316" y="5338525"/>
                <a:ext cx="995659" cy="784238"/>
                <a:chOff x="8945500" y="5698577"/>
                <a:chExt cx="995659" cy="784238"/>
              </a:xfrm>
            </p:grpSpPr>
            <p:pic>
              <p:nvPicPr>
                <p:cNvPr id="166" name="Graphic 165">
                  <a:extLst>
                    <a:ext uri="{FF2B5EF4-FFF2-40B4-BE49-F238E27FC236}">
                      <a16:creationId xmlns:a16="http://schemas.microsoft.com/office/drawing/2014/main" id="{2F485847-11F6-4A55-8557-1D3DC615B81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7755" y="5698577"/>
                  <a:ext cx="471148" cy="471148"/>
                </a:xfrm>
                <a:prstGeom prst="rect">
                  <a:avLst/>
                </a:prstGeom>
              </p:spPr>
            </p:pic>
            <p:sp>
              <p:nvSpPr>
                <p:cNvPr id="167" name="TextBox 166">
                  <a:extLst>
                    <a:ext uri="{FF2B5EF4-FFF2-40B4-BE49-F238E27FC236}">
                      <a16:creationId xmlns:a16="http://schemas.microsoft.com/office/drawing/2014/main" id="{0C07CCAC-8727-488A-B779-3964A36D5358}"/>
                    </a:ext>
                  </a:extLst>
                </p:cNvPr>
                <p:cNvSpPr txBox="1"/>
                <p:nvPr/>
              </p:nvSpPr>
              <p:spPr>
                <a:xfrm>
                  <a:off x="8945500" y="6131950"/>
                  <a:ext cx="995659" cy="350865"/>
                </a:xfrm>
                <a:prstGeom prst="rect">
                  <a:avLst/>
                </a:prstGeom>
                <a:noFill/>
              </p:spPr>
              <p:txBody>
                <a:bodyPr wrap="square" lIns="89642" tIns="89642" rIns="89642" bIns="89642"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5" name="TextBox 164">
                <a:extLst>
                  <a:ext uri="{FF2B5EF4-FFF2-40B4-BE49-F238E27FC236}">
                    <a16:creationId xmlns:a16="http://schemas.microsoft.com/office/drawing/2014/main" id="{FE1E666F-8FE9-4E3D-B331-8A49AC9F41F3}"/>
                  </a:ext>
                </a:extLst>
              </p:cNvPr>
              <p:cNvSpPr txBox="1"/>
              <p:nvPr/>
            </p:nvSpPr>
            <p:spPr>
              <a:xfrm>
                <a:off x="7031667" y="5628173"/>
                <a:ext cx="980225" cy="286232"/>
              </a:xfrm>
              <a:prstGeom prst="rect">
                <a:avLst/>
              </a:prstGeom>
              <a:solidFill>
                <a:schemeClr val="bg2"/>
              </a:solidFill>
            </p:spPr>
            <p:txBody>
              <a:bodyPr wrap="square" lIns="44821" tIns="44821" rIns="44821"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Semibold"/>
                    <a:ea typeface="+mn-ea"/>
                    <a:cs typeface="+mn-cs"/>
                  </a:rPr>
                  <a:t>Integrate</a:t>
                </a:r>
              </a:p>
            </p:txBody>
          </p:sp>
        </p:grpSp>
        <p:grpSp>
          <p:nvGrpSpPr>
            <p:cNvPr id="2" name="Group 1">
              <a:extLst>
                <a:ext uri="{FF2B5EF4-FFF2-40B4-BE49-F238E27FC236}">
                  <a16:creationId xmlns:a16="http://schemas.microsoft.com/office/drawing/2014/main" id="{CC483639-1D27-463E-AE3B-4D64AE783592}"/>
                </a:ext>
              </a:extLst>
            </p:cNvPr>
            <p:cNvGrpSpPr/>
            <p:nvPr/>
          </p:nvGrpSpPr>
          <p:grpSpPr>
            <a:xfrm>
              <a:off x="3658900" y="162610"/>
              <a:ext cx="2371601" cy="612571"/>
              <a:chOff x="3658900" y="162610"/>
              <a:chExt cx="2371601" cy="612571"/>
            </a:xfrm>
          </p:grpSpPr>
          <p:sp>
            <p:nvSpPr>
              <p:cNvPr id="158" name="TextBox 157">
                <a:extLst>
                  <a:ext uri="{FF2B5EF4-FFF2-40B4-BE49-F238E27FC236}">
                    <a16:creationId xmlns:a16="http://schemas.microsoft.com/office/drawing/2014/main" id="{F8CE2971-D8A7-4A23-83CD-67095B28DD54}"/>
                  </a:ext>
                </a:extLst>
              </p:cNvPr>
              <p:cNvSpPr txBox="1"/>
              <p:nvPr/>
            </p:nvSpPr>
            <p:spPr>
              <a:xfrm>
                <a:off x="4196760" y="287860"/>
                <a:ext cx="1833741" cy="362072"/>
              </a:xfrm>
              <a:prstGeom prst="rect">
                <a:avLst/>
              </a:prstGeom>
              <a:solidFill>
                <a:schemeClr val="bg2"/>
              </a:solidFill>
            </p:spPr>
            <p:txBody>
              <a:bodyPr wrap="none" lIns="89642" tIns="44821" rIns="89642" bIns="44821"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bold"/>
                    <a:ea typeface="+mn-ea"/>
                    <a:cs typeface="+mn-cs"/>
                  </a:rPr>
                  <a:t>Azure Monitor</a:t>
                </a:r>
              </a:p>
            </p:txBody>
          </p:sp>
          <p:sp>
            <p:nvSpPr>
              <p:cNvPr id="160" name="Oval 159">
                <a:extLst>
                  <a:ext uri="{FF2B5EF4-FFF2-40B4-BE49-F238E27FC236}">
                    <a16:creationId xmlns:a16="http://schemas.microsoft.com/office/drawing/2014/main" id="{68CA845C-1240-4463-A001-153780CE4FF1}"/>
                  </a:ext>
                </a:extLst>
              </p:cNvPr>
              <p:cNvSpPr/>
              <p:nvPr/>
            </p:nvSpPr>
            <p:spPr bwMode="auto">
              <a:xfrm>
                <a:off x="3681345" y="187968"/>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1" name="Graphic 160">
                <a:extLst>
                  <a:ext uri="{FF2B5EF4-FFF2-40B4-BE49-F238E27FC236}">
                    <a16:creationId xmlns:a16="http://schemas.microsoft.com/office/drawing/2014/main" id="{7898623E-8E48-4329-A7FD-9C125CFDDA3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658900" y="162610"/>
                <a:ext cx="612571" cy="612571"/>
              </a:xfrm>
              <a:prstGeom prst="rect">
                <a:avLst/>
              </a:prstGeom>
            </p:spPr>
          </p:pic>
        </p:grpSp>
        <p:cxnSp>
          <p:nvCxnSpPr>
            <p:cNvPr id="132" name="Straight Arrow Connector 131">
              <a:extLst>
                <a:ext uri="{FF2B5EF4-FFF2-40B4-BE49-F238E27FC236}">
                  <a16:creationId xmlns:a16="http://schemas.microsoft.com/office/drawing/2014/main" id="{83FC59DD-2372-45F0-8C36-C316C82EF19E}"/>
                </a:ext>
              </a:extLst>
            </p:cNvPr>
            <p:cNvCxnSpPr>
              <a:cxnSpLocks/>
            </p:cNvCxnSpPr>
            <p:nvPr/>
          </p:nvCxnSpPr>
          <p:spPr>
            <a:xfrm>
              <a:off x="5533773" y="3365987"/>
              <a:ext cx="1068555" cy="0"/>
            </a:xfrm>
            <a:prstGeom prst="straightConnector1">
              <a:avLst/>
            </a:prstGeom>
            <a:noFill/>
            <a:ln w="19050" cap="flat" cmpd="sng" algn="ctr">
              <a:solidFill>
                <a:srgbClr val="FFFFFF">
                  <a:lumMod val="65000"/>
                </a:srgbClr>
              </a:solidFill>
              <a:prstDash val="solid"/>
              <a:headEnd type="none"/>
              <a:tailEnd type="arrow"/>
            </a:ln>
            <a:effectLst/>
          </p:spPr>
        </p:cxnSp>
        <p:sp>
          <p:nvSpPr>
            <p:cNvPr id="133" name="Right Bracket 132">
              <a:extLst>
                <a:ext uri="{FF2B5EF4-FFF2-40B4-BE49-F238E27FC236}">
                  <a16:creationId xmlns:a16="http://schemas.microsoft.com/office/drawing/2014/main" id="{32FD6C51-6274-41F1-8253-A82773F8B935}"/>
                </a:ext>
              </a:extLst>
            </p:cNvPr>
            <p:cNvSpPr/>
            <p:nvPr/>
          </p:nvSpPr>
          <p:spPr>
            <a:xfrm flipH="1">
              <a:off x="6602329" y="649931"/>
              <a:ext cx="195567" cy="5586126"/>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34" name="Straight Arrow Connector 133">
              <a:extLst>
                <a:ext uri="{FF2B5EF4-FFF2-40B4-BE49-F238E27FC236}">
                  <a16:creationId xmlns:a16="http://schemas.microsoft.com/office/drawing/2014/main" id="{A3CBDC61-ABCC-49C5-BD45-A405062BB354}"/>
                </a:ext>
              </a:extLst>
            </p:cNvPr>
            <p:cNvCxnSpPr>
              <a:cxnSpLocks/>
              <a:stCxn id="135" idx="2"/>
            </p:cNvCxnSpPr>
            <p:nvPr/>
          </p:nvCxnSpPr>
          <p:spPr>
            <a:xfrm>
              <a:off x="3300135" y="3357893"/>
              <a:ext cx="657076" cy="1122"/>
            </a:xfrm>
            <a:prstGeom prst="straightConnector1">
              <a:avLst/>
            </a:prstGeom>
            <a:noFill/>
            <a:ln w="19050" cap="flat" cmpd="sng" algn="ctr">
              <a:solidFill>
                <a:srgbClr val="FFFFFF">
                  <a:lumMod val="65000"/>
                </a:srgbClr>
              </a:solidFill>
              <a:prstDash val="solid"/>
              <a:headEnd type="none"/>
              <a:tailEnd type="arrow"/>
            </a:ln>
            <a:effectLst/>
          </p:spPr>
        </p:cxnSp>
        <p:sp>
          <p:nvSpPr>
            <p:cNvPr id="135" name="Right Bracket 134">
              <a:extLst>
                <a:ext uri="{FF2B5EF4-FFF2-40B4-BE49-F238E27FC236}">
                  <a16:creationId xmlns:a16="http://schemas.microsoft.com/office/drawing/2014/main" id="{ADB39A3B-38F4-4984-82D7-A8D3057FD56E}"/>
                </a:ext>
              </a:extLst>
            </p:cNvPr>
            <p:cNvSpPr/>
            <p:nvPr/>
          </p:nvSpPr>
          <p:spPr>
            <a:xfrm>
              <a:off x="3187515" y="1604043"/>
              <a:ext cx="112620" cy="3507698"/>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298FA747-1683-4CAE-A3FD-9D8827272A60}"/>
                </a:ext>
              </a:extLst>
            </p:cNvPr>
            <p:cNvGrpSpPr/>
            <p:nvPr/>
          </p:nvGrpSpPr>
          <p:grpSpPr>
            <a:xfrm>
              <a:off x="545308" y="4624198"/>
              <a:ext cx="2579288" cy="400668"/>
              <a:chOff x="556242" y="4352782"/>
              <a:chExt cx="2631008" cy="408702"/>
            </a:xfrm>
            <a:noFill/>
          </p:grpSpPr>
          <p:sp>
            <p:nvSpPr>
              <p:cNvPr id="156" name="Rectangle: Rounded Corners 155">
                <a:extLst>
                  <a:ext uri="{FF2B5EF4-FFF2-40B4-BE49-F238E27FC236}">
                    <a16:creationId xmlns:a16="http://schemas.microsoft.com/office/drawing/2014/main" id="{4FFCC745-0A7C-4359-A1C3-DD4636B3C3E2}"/>
                  </a:ext>
                </a:extLst>
              </p:cNvPr>
              <p:cNvSpPr/>
              <p:nvPr/>
            </p:nvSpPr>
            <p:spPr bwMode="auto">
              <a:xfrm>
                <a:off x="556242" y="4352782"/>
                <a:ext cx="2631008" cy="408702"/>
              </a:xfrm>
              <a:prstGeom prst="roundRect">
                <a:avLst/>
              </a:prstGeom>
              <a:grpFill/>
              <a:ln w="2857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7" name="TextBox 156">
                <a:extLst>
                  <a:ext uri="{FF2B5EF4-FFF2-40B4-BE49-F238E27FC236}">
                    <a16:creationId xmlns:a16="http://schemas.microsoft.com/office/drawing/2014/main" id="{BC463721-6557-48E0-B799-C5ADA73F63B3}"/>
                  </a:ext>
                </a:extLst>
              </p:cNvPr>
              <p:cNvSpPr txBox="1"/>
              <p:nvPr/>
            </p:nvSpPr>
            <p:spPr>
              <a:xfrm>
                <a:off x="618086" y="4354001"/>
                <a:ext cx="1674048" cy="406265"/>
              </a:xfrm>
              <a:prstGeom prst="rect">
                <a:avLst/>
              </a:prstGeom>
              <a:grpFill/>
              <a:ln w="28575">
                <a:noFill/>
              </a:ln>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a:ea typeface="+mn-ea"/>
                    <a:cs typeface="+mn-cs"/>
                  </a:rPr>
                  <a:t>Custom Sources</a:t>
                </a:r>
              </a:p>
            </p:txBody>
          </p:sp>
        </p:grpSp>
        <p:grpSp>
          <p:nvGrpSpPr>
            <p:cNvPr id="137" name="Group 136">
              <a:extLst>
                <a:ext uri="{FF2B5EF4-FFF2-40B4-BE49-F238E27FC236}">
                  <a16:creationId xmlns:a16="http://schemas.microsoft.com/office/drawing/2014/main" id="{BD830EDC-597A-4CA4-A36E-B68A6442A2DD}"/>
                </a:ext>
              </a:extLst>
            </p:cNvPr>
            <p:cNvGrpSpPr/>
            <p:nvPr/>
          </p:nvGrpSpPr>
          <p:grpSpPr>
            <a:xfrm>
              <a:off x="545307" y="1694253"/>
              <a:ext cx="2579287" cy="402087"/>
              <a:chOff x="556241" y="2073340"/>
              <a:chExt cx="2631007" cy="410150"/>
            </a:xfrm>
            <a:solidFill>
              <a:schemeClr val="bg1">
                <a:lumMod val="75000"/>
              </a:schemeClr>
            </a:solidFill>
          </p:grpSpPr>
          <p:sp>
            <p:nvSpPr>
              <p:cNvPr id="154" name="Rectangle: Rounded Corners 153">
                <a:extLst>
                  <a:ext uri="{FF2B5EF4-FFF2-40B4-BE49-F238E27FC236}">
                    <a16:creationId xmlns:a16="http://schemas.microsoft.com/office/drawing/2014/main" id="{8E55774E-3A62-4710-91BA-4E918BA1FCB0}"/>
                  </a:ext>
                </a:extLst>
              </p:cNvPr>
              <p:cNvSpPr/>
              <p:nvPr/>
            </p:nvSpPr>
            <p:spPr bwMode="auto">
              <a:xfrm>
                <a:off x="556241" y="2073340"/>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5" name="TextBox 154">
                <a:extLst>
                  <a:ext uri="{FF2B5EF4-FFF2-40B4-BE49-F238E27FC236}">
                    <a16:creationId xmlns:a16="http://schemas.microsoft.com/office/drawing/2014/main" id="{26CF6F05-48AE-4367-BAA0-8F7DE11DAD1B}"/>
                  </a:ext>
                </a:extLst>
              </p:cNvPr>
              <p:cNvSpPr txBox="1"/>
              <p:nvPr/>
            </p:nvSpPr>
            <p:spPr>
              <a:xfrm>
                <a:off x="618086" y="2077225"/>
                <a:ext cx="1247457"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a:ea typeface="+mn-ea"/>
                    <a:cs typeface="+mn-cs"/>
                  </a:rPr>
                  <a:t>Application</a:t>
                </a:r>
              </a:p>
            </p:txBody>
          </p:sp>
        </p:grpSp>
        <p:grpSp>
          <p:nvGrpSpPr>
            <p:cNvPr id="138" name="Group 137">
              <a:extLst>
                <a:ext uri="{FF2B5EF4-FFF2-40B4-BE49-F238E27FC236}">
                  <a16:creationId xmlns:a16="http://schemas.microsoft.com/office/drawing/2014/main" id="{8F3F9E5C-EF5A-4608-9158-8B83690F4548}"/>
                </a:ext>
              </a:extLst>
            </p:cNvPr>
            <p:cNvGrpSpPr/>
            <p:nvPr/>
          </p:nvGrpSpPr>
          <p:grpSpPr>
            <a:xfrm>
              <a:off x="545308" y="2266135"/>
              <a:ext cx="2579288" cy="400668"/>
              <a:chOff x="556242" y="2656689"/>
              <a:chExt cx="2631008" cy="408702"/>
            </a:xfrm>
            <a:solidFill>
              <a:schemeClr val="bg1">
                <a:lumMod val="75000"/>
              </a:schemeClr>
            </a:solidFill>
          </p:grpSpPr>
          <p:sp>
            <p:nvSpPr>
              <p:cNvPr id="152" name="Rectangle: Rounded Corners 151">
                <a:extLst>
                  <a:ext uri="{FF2B5EF4-FFF2-40B4-BE49-F238E27FC236}">
                    <a16:creationId xmlns:a16="http://schemas.microsoft.com/office/drawing/2014/main" id="{E1E79554-AF06-4FF1-8AB0-790E8C699DF0}"/>
                  </a:ext>
                </a:extLst>
              </p:cNvPr>
              <p:cNvSpPr/>
              <p:nvPr/>
            </p:nvSpPr>
            <p:spPr bwMode="auto">
              <a:xfrm>
                <a:off x="556242" y="2656689"/>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3" name="TextBox 152">
                <a:extLst>
                  <a:ext uri="{FF2B5EF4-FFF2-40B4-BE49-F238E27FC236}">
                    <a16:creationId xmlns:a16="http://schemas.microsoft.com/office/drawing/2014/main" id="{C1D2AFED-D6ED-4EFA-A19F-F3E5241924FF}"/>
                  </a:ext>
                </a:extLst>
              </p:cNvPr>
              <p:cNvSpPr txBox="1"/>
              <p:nvPr/>
            </p:nvSpPr>
            <p:spPr>
              <a:xfrm>
                <a:off x="618086" y="2657908"/>
                <a:ext cx="1844031"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a:ea typeface="+mn-ea"/>
                    <a:cs typeface="+mn-cs"/>
                  </a:rPr>
                  <a:t>Operating System</a:t>
                </a:r>
              </a:p>
            </p:txBody>
          </p:sp>
        </p:grpSp>
        <p:grpSp>
          <p:nvGrpSpPr>
            <p:cNvPr id="139" name="Group 138">
              <a:extLst>
                <a:ext uri="{FF2B5EF4-FFF2-40B4-BE49-F238E27FC236}">
                  <a16:creationId xmlns:a16="http://schemas.microsoft.com/office/drawing/2014/main" id="{F5E26169-FADF-42ED-901B-DB1AF723408A}"/>
                </a:ext>
              </a:extLst>
            </p:cNvPr>
            <p:cNvGrpSpPr/>
            <p:nvPr/>
          </p:nvGrpSpPr>
          <p:grpSpPr>
            <a:xfrm>
              <a:off x="545308" y="2820385"/>
              <a:ext cx="2579290" cy="400668"/>
              <a:chOff x="556242" y="3222053"/>
              <a:chExt cx="2631010" cy="408702"/>
            </a:xfrm>
            <a:solidFill>
              <a:schemeClr val="bg1">
                <a:lumMod val="75000"/>
              </a:schemeClr>
            </a:solidFill>
          </p:grpSpPr>
          <p:sp>
            <p:nvSpPr>
              <p:cNvPr id="150" name="Rectangle: Rounded Corners 149">
                <a:extLst>
                  <a:ext uri="{FF2B5EF4-FFF2-40B4-BE49-F238E27FC236}">
                    <a16:creationId xmlns:a16="http://schemas.microsoft.com/office/drawing/2014/main" id="{896CC66F-B64B-4E3A-8D3D-FBBB3DDE3C92}"/>
                  </a:ext>
                </a:extLst>
              </p:cNvPr>
              <p:cNvSpPr/>
              <p:nvPr/>
            </p:nvSpPr>
            <p:spPr bwMode="auto">
              <a:xfrm>
                <a:off x="556242" y="3222053"/>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1" name="TextBox 150">
                <a:extLst>
                  <a:ext uri="{FF2B5EF4-FFF2-40B4-BE49-F238E27FC236}">
                    <a16:creationId xmlns:a16="http://schemas.microsoft.com/office/drawing/2014/main" id="{6BEA9480-ED6B-4B73-81BC-54928158E941}"/>
                  </a:ext>
                </a:extLst>
              </p:cNvPr>
              <p:cNvSpPr txBox="1"/>
              <p:nvPr/>
            </p:nvSpPr>
            <p:spPr>
              <a:xfrm>
                <a:off x="618086" y="3223272"/>
                <a:ext cx="1704954"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a:ea typeface="+mn-ea"/>
                    <a:cs typeface="+mn-cs"/>
                  </a:rPr>
                  <a:t>Azure Resources</a:t>
                </a:r>
              </a:p>
            </p:txBody>
          </p:sp>
        </p:grpSp>
        <p:grpSp>
          <p:nvGrpSpPr>
            <p:cNvPr id="140" name="Group 139">
              <a:extLst>
                <a:ext uri="{FF2B5EF4-FFF2-40B4-BE49-F238E27FC236}">
                  <a16:creationId xmlns:a16="http://schemas.microsoft.com/office/drawing/2014/main" id="{EB374720-6697-4D5B-A5E3-2B5DDEBA02B4}"/>
                </a:ext>
              </a:extLst>
            </p:cNvPr>
            <p:cNvGrpSpPr/>
            <p:nvPr/>
          </p:nvGrpSpPr>
          <p:grpSpPr>
            <a:xfrm>
              <a:off x="545307" y="3374635"/>
              <a:ext cx="2579289" cy="400668"/>
              <a:chOff x="556241" y="3787417"/>
              <a:chExt cx="2631009" cy="408702"/>
            </a:xfrm>
            <a:solidFill>
              <a:schemeClr val="bg1">
                <a:lumMod val="75000"/>
              </a:schemeClr>
            </a:solidFill>
          </p:grpSpPr>
          <p:sp>
            <p:nvSpPr>
              <p:cNvPr id="148" name="Rectangle: Rounded Corners 147">
                <a:extLst>
                  <a:ext uri="{FF2B5EF4-FFF2-40B4-BE49-F238E27FC236}">
                    <a16:creationId xmlns:a16="http://schemas.microsoft.com/office/drawing/2014/main" id="{7F06902A-1C92-4A46-B955-B1DAAD28A14A}"/>
                  </a:ext>
                </a:extLst>
              </p:cNvPr>
              <p:cNvSpPr/>
              <p:nvPr/>
            </p:nvSpPr>
            <p:spPr bwMode="auto">
              <a:xfrm>
                <a:off x="556241" y="3787417"/>
                <a:ext cx="2631009"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9" name="TextBox 148">
                <a:extLst>
                  <a:ext uri="{FF2B5EF4-FFF2-40B4-BE49-F238E27FC236}">
                    <a16:creationId xmlns:a16="http://schemas.microsoft.com/office/drawing/2014/main" id="{0DD99A8D-BF55-489A-8A1E-EF8C8EAC8378}"/>
                  </a:ext>
                </a:extLst>
              </p:cNvPr>
              <p:cNvSpPr txBox="1"/>
              <p:nvPr/>
            </p:nvSpPr>
            <p:spPr>
              <a:xfrm>
                <a:off x="618086" y="3788636"/>
                <a:ext cx="1936556"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a:ea typeface="+mn-ea"/>
                    <a:cs typeface="+mn-cs"/>
                  </a:rPr>
                  <a:t>Azure Subscription</a:t>
                </a:r>
              </a:p>
            </p:txBody>
          </p:sp>
        </p:grpSp>
        <p:grpSp>
          <p:nvGrpSpPr>
            <p:cNvPr id="141" name="Group 140">
              <a:extLst>
                <a:ext uri="{FF2B5EF4-FFF2-40B4-BE49-F238E27FC236}">
                  <a16:creationId xmlns:a16="http://schemas.microsoft.com/office/drawing/2014/main" id="{DA0D7EB4-6F5B-43A4-9398-1A0B6441B690}"/>
                </a:ext>
              </a:extLst>
            </p:cNvPr>
            <p:cNvGrpSpPr/>
            <p:nvPr/>
          </p:nvGrpSpPr>
          <p:grpSpPr>
            <a:xfrm>
              <a:off x="545308" y="3928886"/>
              <a:ext cx="2579288" cy="400668"/>
              <a:chOff x="556242" y="4352782"/>
              <a:chExt cx="2631008" cy="408702"/>
            </a:xfrm>
            <a:solidFill>
              <a:schemeClr val="bg1">
                <a:lumMod val="75000"/>
              </a:schemeClr>
            </a:solidFill>
          </p:grpSpPr>
          <p:sp>
            <p:nvSpPr>
              <p:cNvPr id="146" name="Rectangle: Rounded Corners 145">
                <a:extLst>
                  <a:ext uri="{FF2B5EF4-FFF2-40B4-BE49-F238E27FC236}">
                    <a16:creationId xmlns:a16="http://schemas.microsoft.com/office/drawing/2014/main" id="{0B8F76EE-6085-4182-BF57-A997E23C56F1}"/>
                  </a:ext>
                </a:extLst>
              </p:cNvPr>
              <p:cNvSpPr/>
              <p:nvPr/>
            </p:nvSpPr>
            <p:spPr bwMode="auto">
              <a:xfrm>
                <a:off x="556242" y="4352782"/>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7" name="TextBox 146">
                <a:extLst>
                  <a:ext uri="{FF2B5EF4-FFF2-40B4-BE49-F238E27FC236}">
                    <a16:creationId xmlns:a16="http://schemas.microsoft.com/office/drawing/2014/main" id="{F0AB10D6-6EC9-40FD-BC8D-32172D9AC36E}"/>
                  </a:ext>
                </a:extLst>
              </p:cNvPr>
              <p:cNvSpPr txBox="1"/>
              <p:nvPr/>
            </p:nvSpPr>
            <p:spPr>
              <a:xfrm>
                <a:off x="618086" y="4354001"/>
                <a:ext cx="1400448" cy="406265"/>
              </a:xfrm>
              <a:prstGeom prst="rect">
                <a:avLst/>
              </a:prstGeom>
              <a:noFill/>
            </p:spPr>
            <p:txBody>
              <a:bodyPr wrap="none" lIns="89642" tIns="89642" rIns="89642" bIns="89642"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a:ea typeface="+mn-ea"/>
                    <a:cs typeface="+mn-cs"/>
                  </a:rPr>
                  <a:t>Azure Tenant</a:t>
                </a:r>
              </a:p>
            </p:txBody>
          </p:sp>
        </p:grpSp>
        <p:cxnSp>
          <p:nvCxnSpPr>
            <p:cNvPr id="142" name="Straight Connector 141">
              <a:extLst>
                <a:ext uri="{FF2B5EF4-FFF2-40B4-BE49-F238E27FC236}">
                  <a16:creationId xmlns:a16="http://schemas.microsoft.com/office/drawing/2014/main" id="{FC5B6CFE-88B4-440D-982F-AA2EDFD5C175}"/>
                </a:ext>
              </a:extLst>
            </p:cNvPr>
            <p:cNvCxnSpPr>
              <a:cxnSpLocks/>
            </p:cNvCxnSpPr>
            <p:nvPr/>
          </p:nvCxnSpPr>
          <p:spPr>
            <a:xfrm>
              <a:off x="760014" y="2068597"/>
              <a:ext cx="0" cy="204592"/>
            </a:xfrm>
            <a:prstGeom prst="line">
              <a:avLst/>
            </a:prstGeom>
            <a:noFill/>
            <a:ln w="28575" cap="flat" cmpd="sng" algn="ctr">
              <a:solidFill>
                <a:schemeClr val="bg1">
                  <a:lumMod val="95000"/>
                </a:schemeClr>
              </a:solidFill>
              <a:prstDash val="solid"/>
              <a:headEnd type="none"/>
              <a:tailEnd type="none"/>
            </a:ln>
            <a:effectLst/>
          </p:spPr>
        </p:cxnSp>
        <p:cxnSp>
          <p:nvCxnSpPr>
            <p:cNvPr id="143" name="Straight Connector 142">
              <a:extLst>
                <a:ext uri="{FF2B5EF4-FFF2-40B4-BE49-F238E27FC236}">
                  <a16:creationId xmlns:a16="http://schemas.microsoft.com/office/drawing/2014/main" id="{98ACF559-3C2F-4DDF-8078-89CFA7442B3C}"/>
                </a:ext>
              </a:extLst>
            </p:cNvPr>
            <p:cNvCxnSpPr/>
            <p:nvPr/>
          </p:nvCxnSpPr>
          <p:spPr>
            <a:xfrm>
              <a:off x="760014" y="2652207"/>
              <a:ext cx="0" cy="178267"/>
            </a:xfrm>
            <a:prstGeom prst="line">
              <a:avLst/>
            </a:prstGeom>
            <a:noFill/>
            <a:ln w="28575" cap="flat" cmpd="sng" algn="ctr">
              <a:solidFill>
                <a:schemeClr val="bg1">
                  <a:lumMod val="95000"/>
                </a:schemeClr>
              </a:solidFill>
              <a:prstDash val="solid"/>
              <a:headEnd type="none"/>
              <a:tailEnd type="none"/>
            </a:ln>
            <a:effectLst/>
          </p:spPr>
        </p:cxnSp>
        <p:cxnSp>
          <p:nvCxnSpPr>
            <p:cNvPr id="144" name="Straight Connector 143">
              <a:extLst>
                <a:ext uri="{FF2B5EF4-FFF2-40B4-BE49-F238E27FC236}">
                  <a16:creationId xmlns:a16="http://schemas.microsoft.com/office/drawing/2014/main" id="{00550504-5585-4566-AA73-3F22A6D5789A}"/>
                </a:ext>
              </a:extLst>
            </p:cNvPr>
            <p:cNvCxnSpPr/>
            <p:nvPr/>
          </p:nvCxnSpPr>
          <p:spPr>
            <a:xfrm>
              <a:off x="760014" y="3202201"/>
              <a:ext cx="0" cy="178267"/>
            </a:xfrm>
            <a:prstGeom prst="line">
              <a:avLst/>
            </a:prstGeom>
            <a:noFill/>
            <a:ln w="28575" cap="flat" cmpd="sng" algn="ctr">
              <a:solidFill>
                <a:schemeClr val="bg1">
                  <a:lumMod val="95000"/>
                </a:schemeClr>
              </a:solidFill>
              <a:prstDash val="solid"/>
              <a:headEnd type="none"/>
              <a:tailEnd type="none"/>
            </a:ln>
            <a:effectLst/>
          </p:spPr>
        </p:cxnSp>
        <p:cxnSp>
          <p:nvCxnSpPr>
            <p:cNvPr id="145" name="Straight Connector 144">
              <a:extLst>
                <a:ext uri="{FF2B5EF4-FFF2-40B4-BE49-F238E27FC236}">
                  <a16:creationId xmlns:a16="http://schemas.microsoft.com/office/drawing/2014/main" id="{1BDFF8EA-A05C-4689-95F2-17029021E60F}"/>
                </a:ext>
              </a:extLst>
            </p:cNvPr>
            <p:cNvCxnSpPr/>
            <p:nvPr/>
          </p:nvCxnSpPr>
          <p:spPr>
            <a:xfrm>
              <a:off x="760014" y="3774109"/>
              <a:ext cx="0" cy="178267"/>
            </a:xfrm>
            <a:prstGeom prst="line">
              <a:avLst/>
            </a:prstGeom>
            <a:noFill/>
            <a:ln w="28575" cap="flat" cmpd="sng" algn="ctr">
              <a:solidFill>
                <a:schemeClr val="bg1">
                  <a:lumMod val="95000"/>
                </a:schemeClr>
              </a:solidFill>
              <a:prstDash val="solid"/>
              <a:headEnd type="none"/>
              <a:tailEnd type="none"/>
            </a:ln>
            <a:effectLst/>
          </p:spPr>
        </p:cxnSp>
      </p:grpSp>
      <p:pic>
        <p:nvPicPr>
          <p:cNvPr id="105" name="Picture 4" descr="Azure Monitor">
            <a:extLst>
              <a:ext uri="{FF2B5EF4-FFF2-40B4-BE49-F238E27FC236}">
                <a16:creationId xmlns:a16="http://schemas.microsoft.com/office/drawing/2014/main" id="{537F412A-D1C1-44CE-84B5-CABCEF670BC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720273"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486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6D152-7A65-624F-B6FE-5267A58216AB}"/>
              </a:ext>
            </a:extLst>
          </p:cNvPr>
          <p:cNvSpPr>
            <a:spLocks noGrp="1"/>
          </p:cNvSpPr>
          <p:nvPr>
            <p:ph type="title"/>
          </p:nvPr>
        </p:nvSpPr>
        <p:spPr/>
        <p:txBody>
          <a:bodyPr/>
          <a:lstStyle/>
          <a:p>
            <a:r>
              <a:rPr lang="en-US"/>
              <a:t>Unified Monitoring</a:t>
            </a:r>
          </a:p>
        </p:txBody>
      </p:sp>
    </p:spTree>
    <p:extLst>
      <p:ext uri="{BB962C8B-B14F-4D97-AF65-F5344CB8AC3E}">
        <p14:creationId xmlns:p14="http://schemas.microsoft.com/office/powerpoint/2010/main" val="216418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1A1A1A"/>
                </a:solidFill>
                <a:effectLst/>
                <a:uLnTx/>
                <a:uFillTx/>
                <a:latin typeface="Segoe UI Semibold"/>
                <a:ea typeface="+mn-ea"/>
                <a:cs typeface="Segoe UI" pitchFamily="34" charset="0"/>
              </a:rPr>
              <a:t>Unified Monitoring</a:t>
            </a: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78467" y="4267581"/>
            <a:ext cx="4039399" cy="587570"/>
            <a:chOff x="426425" y="2112033"/>
            <a:chExt cx="3960555" cy="576102"/>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3474643" cy="53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Integration into native Azure resource blades</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278467" y="2443262"/>
            <a:ext cx="4081867" cy="587571"/>
            <a:chOff x="426425" y="3666045"/>
            <a:chExt cx="4002193" cy="576103"/>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3516282"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One Metrics, One Logs, One Alerts</a:t>
              </a:r>
              <a:b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b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across Azure/on-prem resources</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95557" y="5175050"/>
            <a:ext cx="4064777" cy="587570"/>
            <a:chOff x="426425" y="4250976"/>
            <a:chExt cx="3985437" cy="57610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Ability to send custom metrics &amp; custom logs</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78467" y="3360112"/>
            <a:ext cx="4213634" cy="587571"/>
            <a:chOff x="426425" y="4835908"/>
            <a:chExt cx="4131388" cy="576103"/>
          </a:xfrm>
        </p:grpSpPr>
        <p:sp>
          <p:nvSpPr>
            <p:cNvPr id="18" name="Rectangle 17">
              <a:extLst>
                <a:ext uri="{FF2B5EF4-FFF2-40B4-BE49-F238E27FC236}">
                  <a16:creationId xmlns:a16="http://schemas.microsoft.com/office/drawing/2014/main" id="{6769681E-BAAF-4018-A27D-BF2C766DC61C}"/>
                </a:ext>
              </a:extLst>
            </p:cNvPr>
            <p:cNvSpPr/>
            <p:nvPr/>
          </p:nvSpPr>
          <p:spPr>
            <a:xfrm>
              <a:off x="912336" y="4879387"/>
              <a:ext cx="3645477"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Unified offering with App Insights &amp; Log Analytics as integrated features </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93B8E773-5326-476C-9C98-0D91DEFC1B98}"/>
              </a:ext>
            </a:extLst>
          </p:cNvPr>
          <p:cNvPicPr>
            <a:picLocks noChangeAspect="1"/>
          </p:cNvPicPr>
          <p:nvPr/>
        </p:nvPicPr>
        <p:blipFill>
          <a:blip r:embed="rId4"/>
          <a:stretch>
            <a:fillRect/>
          </a:stretch>
        </p:blipFill>
        <p:spPr>
          <a:xfrm>
            <a:off x="4777402" y="2031320"/>
            <a:ext cx="7119041" cy="3969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7012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55E7-AEEC-AA4F-B6A0-5C7F3AFC1041}"/>
              </a:ext>
            </a:extLst>
          </p:cNvPr>
          <p:cNvSpPr>
            <a:spLocks noGrp="1"/>
          </p:cNvSpPr>
          <p:nvPr>
            <p:ph type="title"/>
          </p:nvPr>
        </p:nvSpPr>
        <p:spPr/>
        <p:txBody>
          <a:bodyPr/>
          <a:lstStyle/>
          <a:p>
            <a:r>
              <a:rPr lang="en-US"/>
              <a:t>Data Driven Insights</a:t>
            </a:r>
          </a:p>
        </p:txBody>
      </p:sp>
    </p:spTree>
    <p:extLst>
      <p:ext uri="{BB962C8B-B14F-4D97-AF65-F5344CB8AC3E}">
        <p14:creationId xmlns:p14="http://schemas.microsoft.com/office/powerpoint/2010/main" val="77331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Full Stack Visibility in Resource Groups</a:t>
            </a:r>
            <a:endParaRPr kumimoji="0" lang="en-US" sz="36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94830" y="4199466"/>
            <a:ext cx="4250537" cy="365708"/>
            <a:chOff x="426425" y="2112033"/>
            <a:chExt cx="4167572" cy="358570"/>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3681660" cy="2663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Jump to Application Map or VM Map</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261377" y="2595907"/>
            <a:ext cx="4081867" cy="365708"/>
            <a:chOff x="426425" y="3666045"/>
            <a:chExt cx="4002193" cy="358570"/>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3516282" cy="266312"/>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health state of all resources</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95557" y="5038821"/>
            <a:ext cx="4152156" cy="365708"/>
            <a:chOff x="426425" y="4250976"/>
            <a:chExt cx="4071110" cy="358570"/>
          </a:xfrm>
        </p:grpSpPr>
        <p:sp>
          <p:nvSpPr>
            <p:cNvPr id="15" name="Rectangle 14">
              <a:extLst>
                <a:ext uri="{FF2B5EF4-FFF2-40B4-BE49-F238E27FC236}">
                  <a16:creationId xmlns:a16="http://schemas.microsoft.com/office/drawing/2014/main" id="{62BFC53E-7DE6-45CD-9DB0-2D3A5E1E78B9}"/>
                </a:ext>
              </a:extLst>
            </p:cNvPr>
            <p:cNvSpPr/>
            <p:nvPr/>
          </p:nvSpPr>
          <p:spPr>
            <a:xfrm>
              <a:off x="912336" y="4294455"/>
              <a:ext cx="3585199" cy="266312"/>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Drill down into failures or perf issues</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78467" y="3428340"/>
            <a:ext cx="4064777" cy="365708"/>
            <a:chOff x="426425" y="4835908"/>
            <a:chExt cx="3985437" cy="358570"/>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3499525" cy="266312"/>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See alerts firing across app &amp; infra</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B25D40F-D084-4C88-9669-D408DFA5C6CE}"/>
              </a:ext>
            </a:extLst>
          </p:cNvPr>
          <p:cNvPicPr/>
          <p:nvPr/>
        </p:nvPicPr>
        <p:blipFill>
          <a:blip r:embed="rId4"/>
          <a:stretch>
            <a:fillRect/>
          </a:stretch>
        </p:blipFill>
        <p:spPr>
          <a:xfrm>
            <a:off x="4836052" y="2002546"/>
            <a:ext cx="7077481" cy="40267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8414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Diagnose E2E issues with Application Insights</a:t>
            </a:r>
            <a:endParaRPr kumimoji="0" lang="en-US" sz="36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8767319F-BB99-4D82-8FE3-AC66C3B590F2}"/>
              </a:ext>
            </a:extLst>
          </p:cNvPr>
          <p:cNvGrpSpPr/>
          <p:nvPr/>
        </p:nvGrpSpPr>
        <p:grpSpPr>
          <a:xfrm>
            <a:off x="312585" y="3799970"/>
            <a:ext cx="4039399" cy="587571"/>
            <a:chOff x="426425" y="2112033"/>
            <a:chExt cx="3960555" cy="576103"/>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3474643" cy="5326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Track E2E distributed transactions (including for Python &amp; Go) </a:t>
              </a:r>
              <a:r>
                <a:rPr kumimoji="0" lang="en-US" sz="1100" b="0" i="0" u="none" strike="noStrike" kern="0" cap="none" spc="0" normalizeH="0" baseline="0" noProof="0">
                  <a:ln>
                    <a:noFill/>
                  </a:ln>
                  <a:solidFill>
                    <a:srgbClr val="FF0000"/>
                  </a:solidFill>
                  <a:effectLst/>
                  <a:uLnTx/>
                  <a:uFillTx/>
                  <a:latin typeface="Segoe UI" panose="020B0502040204020203" pitchFamily="34" charset="0"/>
                  <a:ea typeface="Segoe UI Light" charset="0"/>
                  <a:cs typeface="Segoe UI" panose="020B0502040204020203" pitchFamily="34" charset="0"/>
                </a:rPr>
                <a:t>NEW!</a:t>
              </a:r>
              <a:endPar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endParaRP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296222" y="2014882"/>
            <a:ext cx="4320166" cy="587571"/>
            <a:chOff x="426425" y="3666045"/>
            <a:chExt cx="4235841" cy="576103"/>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3749930"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Monitor apps in .NET, JS, Java, Node.js or any language with OSS SDKs</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313312" y="4639323"/>
            <a:ext cx="4064777" cy="587570"/>
            <a:chOff x="426425" y="4250976"/>
            <a:chExt cx="3985437" cy="57610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Drill down to code-level with Snapshot Debugging &amp; Profiling</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96222" y="2894162"/>
            <a:ext cx="4064777" cy="587570"/>
            <a:chOff x="426425" y="4835908"/>
            <a:chExt cx="3985437" cy="576102"/>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3499525" cy="532623"/>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Visualize server/client connections &amp; dependencies with App Map</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5" name="Picture 4" descr="Azure Monitor">
            <a:extLst>
              <a:ext uri="{FF2B5EF4-FFF2-40B4-BE49-F238E27FC236}">
                <a16:creationId xmlns:a16="http://schemas.microsoft.com/office/drawing/2014/main" id="{C27A8248-4984-48E8-80A7-1CEEFE0C1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457" y="234046"/>
            <a:ext cx="1252229" cy="1252229"/>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49C1095-1F95-4F50-9B11-F25A48A79470}"/>
              </a:ext>
            </a:extLst>
          </p:cNvPr>
          <p:cNvPicPr>
            <a:picLocks noChangeAspect="1"/>
          </p:cNvPicPr>
          <p:nvPr/>
        </p:nvPicPr>
        <p:blipFill>
          <a:blip r:embed="rId4"/>
          <a:stretch>
            <a:fillRect/>
          </a:stretch>
        </p:blipFill>
        <p:spPr>
          <a:xfrm>
            <a:off x="4989523" y="2126724"/>
            <a:ext cx="6998563" cy="3778365"/>
          </a:xfrm>
          <a:prstGeom prst="rect">
            <a:avLst/>
          </a:prstGeom>
          <a:ln>
            <a:noFill/>
          </a:ln>
          <a:effectLst>
            <a:outerShdw blurRad="292100" dist="139700" dir="2700000" algn="tl" rotWithShape="0">
              <a:srgbClr val="333333">
                <a:alpha val="65000"/>
              </a:srgbClr>
            </a:outerShdw>
          </a:effectLst>
        </p:spPr>
      </p:pic>
      <p:grpSp>
        <p:nvGrpSpPr>
          <p:cNvPr id="37" name="Group 36">
            <a:extLst>
              <a:ext uri="{FF2B5EF4-FFF2-40B4-BE49-F238E27FC236}">
                <a16:creationId xmlns:a16="http://schemas.microsoft.com/office/drawing/2014/main" id="{74E0ACDB-BDA5-490E-99DE-09C2ADDC38FF}"/>
              </a:ext>
            </a:extLst>
          </p:cNvPr>
          <p:cNvGrpSpPr/>
          <p:nvPr/>
        </p:nvGrpSpPr>
        <p:grpSpPr>
          <a:xfrm>
            <a:off x="296222" y="5466056"/>
            <a:ext cx="4240267" cy="587571"/>
            <a:chOff x="426425" y="4250976"/>
            <a:chExt cx="4157502" cy="576103"/>
          </a:xfrm>
        </p:grpSpPr>
        <p:sp>
          <p:nvSpPr>
            <p:cNvPr id="38" name="Rectangle 37">
              <a:extLst>
                <a:ext uri="{FF2B5EF4-FFF2-40B4-BE49-F238E27FC236}">
                  <a16:creationId xmlns:a16="http://schemas.microsoft.com/office/drawing/2014/main" id="{B8A337FF-515D-4BC6-A149-6132B9F056CB}"/>
                </a:ext>
              </a:extLst>
            </p:cNvPr>
            <p:cNvSpPr/>
            <p:nvPr/>
          </p:nvSpPr>
          <p:spPr>
            <a:xfrm>
              <a:off x="912337" y="4294455"/>
              <a:ext cx="3671590" cy="532624"/>
            </a:xfrm>
            <a:prstGeom prst="rect">
              <a:avLst/>
            </a:prstGeom>
          </p:spPr>
          <p:txBody>
            <a:bodyPr wrap="square" lIns="0" tIns="0" rIns="0" bIns="0" anchor="t" anchorCtr="0">
              <a:spAutoFit/>
            </a:bodyPr>
            <a:lstStyle/>
            <a:p>
              <a:pPr marL="0" marR="0" lvl="0" indent="0" algn="l" defTabSz="931756" rtl="0" eaLnBrk="1" fontAlgn="base" latinLnBrk="0" hangingPunct="1">
                <a:lnSpc>
                  <a:spcPct val="100000"/>
                </a:lnSpc>
                <a:spcBef>
                  <a:spcPct val="0"/>
                </a:spcBef>
                <a:spcAft>
                  <a:spcPts val="2400"/>
                </a:spcAft>
                <a:buClrTx/>
                <a:buSzTx/>
                <a:buFontTx/>
                <a:buNone/>
                <a:tabLst/>
                <a:defRPr/>
              </a:pPr>
              <a:r>
                <a:rPr kumimoji="0" lang="en-US" sz="1765" b="0" i="0" u="none" strike="noStrike" kern="0" cap="none" spc="0" normalizeH="0" baseline="0" noProof="0">
                  <a:ln>
                    <a:noFill/>
                  </a:ln>
                  <a:solidFill>
                    <a:srgbClr val="1A1A1A"/>
                  </a:solidFill>
                  <a:effectLst/>
                  <a:uLnTx/>
                  <a:uFillTx/>
                  <a:latin typeface="Segoe UI" panose="020B0502040204020203" pitchFamily="34" charset="0"/>
                  <a:ea typeface="Segoe UI Light" charset="0"/>
                  <a:cs typeface="Segoe UI" panose="020B0502040204020203" pitchFamily="34" charset="0"/>
                </a:rPr>
                <a:t>Understand end-user cohorts, behavior &amp; engagement for planning</a:t>
              </a:r>
            </a:p>
          </p:txBody>
        </p:sp>
        <p:sp>
          <p:nvSpPr>
            <p:cNvPr id="39" name="arrow_15" title="Icon of a arrow in a circle pointed right">
              <a:extLst>
                <a:ext uri="{FF2B5EF4-FFF2-40B4-BE49-F238E27FC236}">
                  <a16:creationId xmlns:a16="http://schemas.microsoft.com/office/drawing/2014/main" id="{AC0657A8-5DF3-46F0-A30D-23D7BA3BDF7B}"/>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461061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A. Sivakumar; Evgeny TerFalsevsky</External_x0020_Speaker>
    <j478fa01fff54a9d85f93cc1f742caa8 xmlns="5a4b3278-325d-441a-b38f-6f1926bc734e">
      <Terms xmlns="http://schemas.microsoft.com/office/infopath/2007/PartnerControls"/>
    </j478fa01fff54a9d85f93cc1f742caa8>
    <Event_x0020_End_x0020_Date xmlns="5a4b3278-325d-441a-b38f-6f1926bc734e">2018-09-29T04:00:00+00:00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BRK2270</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2018-09-22T04:00:00+00:00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EB5CDC6-D271-4202-99D8-0EE303CAAC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infopath/2007/PartnerControls"/>
    <ds:schemaRef ds:uri="9d1f81f6-e953-47ea-988e-33ed651c58e6"/>
    <ds:schemaRef ds:uri="http://www.w3.org/XML/1998/namespace"/>
    <ds:schemaRef ds:uri="http://schemas.microsoft.com/sharepoint/v3"/>
    <ds:schemaRef ds:uri="http://schemas.openxmlformats.org/package/2006/metadata/core-properties"/>
    <ds:schemaRef ds:uri="http://purl.org/dc/dcmitype/"/>
    <ds:schemaRef ds:uri="http://schemas.microsoft.com/office/2006/documentManagement/types"/>
    <ds:schemaRef ds:uri="http://purl.org/dc/terms/"/>
    <ds:schemaRef ds:uri="230e9df3-be65-4c73-a93b-d1236ebd677e"/>
    <ds:schemaRef ds:uri="5a4b3278-325d-441a-b38f-6f1926bc734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435</TotalTime>
  <Words>1588</Words>
  <Application>Microsoft Office PowerPoint</Application>
  <PresentationFormat>Widescreen</PresentationFormat>
  <Paragraphs>213</Paragraphs>
  <Slides>24</Slides>
  <Notes>20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24</vt:i4>
      </vt:variant>
    </vt:vector>
  </HeadingPairs>
  <TitlesOfParts>
    <vt:vector size="36" baseType="lpstr">
      <vt:lpstr>Arial</vt:lpstr>
      <vt:lpstr>Calibri</vt:lpstr>
      <vt:lpstr>Consolas</vt:lpstr>
      <vt:lpstr>Segoe UI</vt:lpstr>
      <vt:lpstr>Segoe UI Light</vt:lpstr>
      <vt:lpstr>Segoe UI Semibold</vt:lpstr>
      <vt:lpstr>Segoe UI Semilight</vt:lpstr>
      <vt:lpstr>Wingdings</vt:lpstr>
      <vt:lpstr>5-50203_Microsoft_Ignite_Template</vt:lpstr>
      <vt:lpstr>1_5-50203_Microsoft_Ignite_Template</vt:lpstr>
      <vt:lpstr>2_5-50203_Microsoft_Ignite_Template</vt:lpstr>
      <vt:lpstr>Office Theme</vt:lpstr>
      <vt:lpstr>Full stack monitoring across application, infrastructure, and network with Azure Monitor</vt:lpstr>
      <vt:lpstr>Monitoring landscape – apps &amp; infrastructure</vt:lpstr>
      <vt:lpstr>Azure Monitor</vt:lpstr>
      <vt:lpstr>PowerPoint Presentation</vt:lpstr>
      <vt:lpstr>Unified Monitoring</vt:lpstr>
      <vt:lpstr>PowerPoint Presentation</vt:lpstr>
      <vt:lpstr>Data Driven Insights</vt:lpstr>
      <vt:lpstr>PowerPoint Presentation</vt:lpstr>
      <vt:lpstr>PowerPoint Presentation</vt:lpstr>
      <vt:lpstr>PowerPoint Presentation</vt:lpstr>
      <vt:lpstr>PowerPoint Presentation</vt:lpstr>
      <vt:lpstr>PowerPoint Presentation</vt:lpstr>
      <vt:lpstr>PowerPoint Presentation</vt:lpstr>
      <vt:lpstr>Demo</vt:lpstr>
      <vt:lpstr>Recap: What’s New</vt:lpstr>
      <vt:lpstr>Norwegian utility automates meter reading, improves customer service,  and saves time and labor</vt:lpstr>
      <vt:lpstr>Workflow Integrations</vt:lpstr>
      <vt:lpstr>Continuous Monitoring for DevOps &amp; IT Ops</vt:lpstr>
      <vt:lpstr>Integration with Monitoring &amp; SIEM Tools </vt:lpstr>
      <vt:lpstr>Partner Solutions for Apps &amp; Workloads</vt:lpstr>
      <vt:lpstr>Azure Monitor &amp; AIOps</vt:lpstr>
      <vt:lpstr>Roadmap</vt:lpstr>
      <vt:lpstr>Resources &amp; related sessions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monitoring across application, infrastructure and network with Azure Monitor</dc:title>
  <dc:subject>Microsoft Ignite</dc:subject>
  <dc:creator>MS Events 1142</dc:creator>
  <cp:keywords>Microsoft Ignite</cp:keywords>
  <dc:description/>
  <cp:lastModifiedBy>Paul Brennaman</cp:lastModifiedBy>
  <cp:revision>8</cp:revision>
  <dcterms:created xsi:type="dcterms:W3CDTF">2018-09-25T18:24:00Z</dcterms:created>
  <dcterms:modified xsi:type="dcterms:W3CDTF">2019-04-16T15:21:34Z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